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332" r:id="rId2"/>
    <p:sldId id="307" r:id="rId3"/>
    <p:sldId id="285" r:id="rId4"/>
    <p:sldId id="335" r:id="rId5"/>
    <p:sldId id="336" r:id="rId6"/>
    <p:sldId id="337" r:id="rId7"/>
    <p:sldId id="385" r:id="rId8"/>
    <p:sldId id="339" r:id="rId9"/>
    <p:sldId id="340" r:id="rId10"/>
    <p:sldId id="341" r:id="rId11"/>
    <p:sldId id="377" r:id="rId12"/>
    <p:sldId id="342" r:id="rId13"/>
    <p:sldId id="380" r:id="rId14"/>
    <p:sldId id="343" r:id="rId15"/>
    <p:sldId id="344" r:id="rId16"/>
    <p:sldId id="388" r:id="rId17"/>
    <p:sldId id="345" r:id="rId18"/>
    <p:sldId id="347" r:id="rId19"/>
    <p:sldId id="348" r:id="rId20"/>
    <p:sldId id="349" r:id="rId21"/>
    <p:sldId id="379" r:id="rId22"/>
    <p:sldId id="350" r:id="rId23"/>
    <p:sldId id="351" r:id="rId24"/>
    <p:sldId id="381" r:id="rId25"/>
    <p:sldId id="382" r:id="rId26"/>
    <p:sldId id="383" r:id="rId27"/>
    <p:sldId id="384" r:id="rId28"/>
    <p:sldId id="353" r:id="rId29"/>
    <p:sldId id="354" r:id="rId30"/>
    <p:sldId id="355" r:id="rId31"/>
    <p:sldId id="356" r:id="rId32"/>
    <p:sldId id="357" r:id="rId33"/>
    <p:sldId id="359" r:id="rId34"/>
    <p:sldId id="360" r:id="rId35"/>
    <p:sldId id="361" r:id="rId36"/>
    <p:sldId id="362" r:id="rId37"/>
    <p:sldId id="363" r:id="rId38"/>
    <p:sldId id="364" r:id="rId39"/>
    <p:sldId id="366" r:id="rId40"/>
    <p:sldId id="367" r:id="rId41"/>
    <p:sldId id="368" r:id="rId42"/>
    <p:sldId id="387" r:id="rId43"/>
    <p:sldId id="389" r:id="rId44"/>
    <p:sldId id="372" r:id="rId45"/>
    <p:sldId id="374" r:id="rId46"/>
    <p:sldId id="375" r:id="rId47"/>
    <p:sldId id="376" r:id="rId48"/>
    <p:sldId id="390"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B9454B1-25BC-C548-9719-D72436EB95F7}">
          <p14:sldIdLst>
            <p14:sldId id="332"/>
            <p14:sldId id="307"/>
            <p14:sldId id="285"/>
            <p14:sldId id="335"/>
            <p14:sldId id="336"/>
            <p14:sldId id="337"/>
            <p14:sldId id="385"/>
            <p14:sldId id="339"/>
            <p14:sldId id="340"/>
            <p14:sldId id="341"/>
            <p14:sldId id="377"/>
            <p14:sldId id="342"/>
            <p14:sldId id="380"/>
            <p14:sldId id="343"/>
            <p14:sldId id="344"/>
            <p14:sldId id="388"/>
            <p14:sldId id="345"/>
            <p14:sldId id="347"/>
            <p14:sldId id="348"/>
            <p14:sldId id="349"/>
            <p14:sldId id="379"/>
            <p14:sldId id="350"/>
            <p14:sldId id="351"/>
            <p14:sldId id="381"/>
            <p14:sldId id="382"/>
            <p14:sldId id="383"/>
            <p14:sldId id="384"/>
            <p14:sldId id="353"/>
            <p14:sldId id="354"/>
            <p14:sldId id="355"/>
            <p14:sldId id="356"/>
            <p14:sldId id="357"/>
            <p14:sldId id="359"/>
            <p14:sldId id="360"/>
            <p14:sldId id="361"/>
            <p14:sldId id="362"/>
            <p14:sldId id="363"/>
            <p14:sldId id="364"/>
            <p14:sldId id="366"/>
            <p14:sldId id="367"/>
            <p14:sldId id="368"/>
            <p14:sldId id="387"/>
            <p14:sldId id="389"/>
            <p14:sldId id="372"/>
            <p14:sldId id="374"/>
            <p14:sldId id="375"/>
            <p14:sldId id="376"/>
            <p14:sldId id="39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11"/>
    <p:restoredTop sz="93112"/>
  </p:normalViewPr>
  <p:slideViewPr>
    <p:cSldViewPr snapToGrid="0" snapToObjects="1">
      <p:cViewPr>
        <p:scale>
          <a:sx n="100" d="100"/>
          <a:sy n="100" d="100"/>
        </p:scale>
        <p:origin x="632" y="136"/>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449806936"/>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2029756530"/>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34026711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DE5334-59A4-D04E-B7BA-25104BB75568}"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76273591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2DE5334-59A4-D04E-B7BA-25104BB75568}" type="datetimeFigureOut">
              <a:rPr lang="en-US" smtClean="0"/>
              <a:t>2/10/19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97258404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DE5334-59A4-D04E-B7BA-25104BB75568}"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7219397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DE5334-59A4-D04E-B7BA-25104BB75568}" type="datetimeFigureOut">
              <a:rPr lang="en-US" smtClean="0"/>
              <a:t>2/10/19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152087418"/>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DE5334-59A4-D04E-B7BA-25104BB75568}" type="datetimeFigureOut">
              <a:rPr lang="en-US" smtClean="0"/>
              <a:t>2/10/19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4206729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E5334-59A4-D04E-B7BA-25104BB75568}" type="datetimeFigureOut">
              <a:rPr lang="en-US" smtClean="0"/>
              <a:t>2/10/19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52748667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5334-59A4-D04E-B7BA-25104BB75568}"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14489800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DE5334-59A4-D04E-B7BA-25104BB75568}" type="datetimeFigureOut">
              <a:rPr lang="en-US" smtClean="0"/>
              <a:t>2/10/19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3C5CE6-DC20-354F-A7FD-D120B1493A7C}" type="slidenum">
              <a:rPr lang="en-US" smtClean="0"/>
              <a:t>‹#›</a:t>
            </a:fld>
            <a:endParaRPr lang="en-US"/>
          </a:p>
        </p:txBody>
      </p:sp>
    </p:spTree>
    <p:extLst>
      <p:ext uri="{BB962C8B-B14F-4D97-AF65-F5344CB8AC3E}">
        <p14:creationId xmlns:p14="http://schemas.microsoft.com/office/powerpoint/2010/main" val="54341228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E5334-59A4-D04E-B7BA-25104BB75568}" type="datetimeFigureOut">
              <a:rPr lang="en-US" smtClean="0"/>
              <a:t>2/10/19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3C5CE6-DC20-354F-A7FD-D120B1493A7C}" type="slidenum">
              <a:rPr lang="en-US" smtClean="0"/>
              <a:t>‹#›</a:t>
            </a:fld>
            <a:endParaRPr lang="en-US"/>
          </a:p>
        </p:txBody>
      </p:sp>
    </p:spTree>
    <p:extLst>
      <p:ext uri="{BB962C8B-B14F-4D97-AF65-F5344CB8AC3E}">
        <p14:creationId xmlns:p14="http://schemas.microsoft.com/office/powerpoint/2010/main" val="69434616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tif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1.png"/><Relationship Id="rId1" Type="http://schemas.microsoft.com/office/2007/relationships/media" Target="../media/media1.mp4"/><Relationship Id="rId2" Type="http://schemas.openxmlformats.org/officeDocument/2006/relationships/video" Target="../media/media1.mp4"/></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tif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tif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 xmlns:a16="http://schemas.microsoft.com/office/drawing/2014/main" id="{A85F855C-CA2B-48BB-8BBA-B5C4C89833F6}"/>
              </a:ext>
            </a:extLst>
          </p:cNvPr>
          <p:cNvSpPr>
            <a:spLocks noGrp="1"/>
          </p:cNvSpPr>
          <p:nvPr>
            <p:ph type="subTitle" idx="1"/>
          </p:nvPr>
        </p:nvSpPr>
        <p:spPr>
          <a:xfrm>
            <a:off x="1524000" y="3602038"/>
            <a:ext cx="9144000" cy="1655762"/>
          </a:xfrm>
        </p:spPr>
        <p:txBody>
          <a:bodyPr/>
          <a:lstStyle/>
          <a:p>
            <a:endParaRPr lang="en-US"/>
          </a:p>
        </p:txBody>
      </p:sp>
      <p:pic>
        <p:nvPicPr>
          <p:cNvPr id="5" name="Picture 4" descr="A flock of birds flying over a city&#10;&#10;Description automatically generated">
            <a:extLst>
              <a:ext uri="{FF2B5EF4-FFF2-40B4-BE49-F238E27FC236}">
                <a16:creationId xmlns="" xmlns:a16="http://schemas.microsoft.com/office/drawing/2014/main" id="{538CE472-4142-42EA-A369-80B9BBFB7424}"/>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129540" y="150876"/>
            <a:ext cx="11932920" cy="6556248"/>
          </a:xfrm>
          <a:prstGeom prst="rect">
            <a:avLst/>
          </a:prstGeom>
        </p:spPr>
      </p:pic>
      <p:sp>
        <p:nvSpPr>
          <p:cNvPr id="2" name="Title 1">
            <a:extLst>
              <a:ext uri="{FF2B5EF4-FFF2-40B4-BE49-F238E27FC236}">
                <a16:creationId xmlns="" xmlns:a16="http://schemas.microsoft.com/office/drawing/2014/main" id="{29655533-8158-4375-AB46-5457B7D5047B}"/>
              </a:ext>
            </a:extLst>
          </p:cNvPr>
          <p:cNvSpPr>
            <a:spLocks noGrp="1"/>
          </p:cNvSpPr>
          <p:nvPr>
            <p:ph type="ctrTitle"/>
          </p:nvPr>
        </p:nvSpPr>
        <p:spPr>
          <a:xfrm>
            <a:off x="3930314" y="-29403"/>
            <a:ext cx="9144000" cy="2387600"/>
          </a:xfrm>
        </p:spPr>
        <p:txBody>
          <a:bodyPr>
            <a:normAutofit/>
          </a:bodyPr>
          <a:lstStyle/>
          <a:p>
            <a:r>
              <a:rPr lang="en-US" sz="11500" dirty="0">
                <a:solidFill>
                  <a:schemeClr val="bg1"/>
                </a:solidFill>
                <a:latin typeface="Antique Olive Std Nord" panose="020B0B07040504040204" pitchFamily="34" charset="0"/>
              </a:rPr>
              <a:t>ISRAEL</a:t>
            </a:r>
            <a:r>
              <a:rPr lang="en-US" dirty="0"/>
              <a:t/>
            </a:r>
            <a:br>
              <a:rPr lang="en-US" dirty="0"/>
            </a:br>
            <a:r>
              <a:rPr lang="en-US" sz="4400" dirty="0">
                <a:latin typeface="Fedra Sans Std Bold" panose="020B0804040000020004" pitchFamily="34" charset="0"/>
              </a:rPr>
              <a:t>The Story of God’s People</a:t>
            </a:r>
            <a:endParaRPr lang="en-US" dirty="0">
              <a:latin typeface="Fedra Sans Std Bold" panose="020B0804040000020004" pitchFamily="34" charset="0"/>
            </a:endParaRPr>
          </a:p>
        </p:txBody>
      </p:sp>
    </p:spTree>
    <p:extLst>
      <p:ext uri="{BB962C8B-B14F-4D97-AF65-F5344CB8AC3E}">
        <p14:creationId xmlns:p14="http://schemas.microsoft.com/office/powerpoint/2010/main" val="177139639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nurse the baby for you</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Yes, go,” she answered. So the girl went and got the </a:t>
            </a:r>
            <a:r>
              <a:rPr lang="en-US" sz="4400" dirty="0" smtClean="0">
                <a:latin typeface="Goudy Old Style" charset="0"/>
                <a:ea typeface="Goudy Old Style" charset="0"/>
                <a:cs typeface="Goudy Old Style" charset="0"/>
              </a:rPr>
              <a:t>baby’s mother. Pharaoh’s </a:t>
            </a:r>
            <a:r>
              <a:rPr lang="en-US" sz="4400" dirty="0">
                <a:latin typeface="Goudy Old Style" charset="0"/>
                <a:ea typeface="Goudy Old Style" charset="0"/>
                <a:cs typeface="Goudy Old Style" charset="0"/>
              </a:rPr>
              <a:t>daughter said to her, “Take this baby and nurse him for me, and I will pay you.” So the woman took the baby and nursed him. When the child grew older, she took him to Pharaoh’s daughter and he became her son. She named him Moses, saying, “I drew him out of the water</a:t>
            </a:r>
            <a:r>
              <a:rPr lang="en-US" sz="4400" dirty="0" smtClean="0">
                <a:latin typeface="Goudy Old Style" charset="0"/>
                <a:ea typeface="Goudy Old Style" charset="0"/>
                <a:cs typeface="Goudy Old Style" charset="0"/>
              </a:rPr>
              <a:t>.”</a:t>
            </a:r>
          </a:p>
          <a:p>
            <a:pPr algn="r"/>
            <a:r>
              <a:rPr lang="en-US" sz="4400" dirty="0" smtClean="0">
                <a:latin typeface="Goudy Old Style" charset="0"/>
                <a:ea typeface="Goudy Old Style" charset="0"/>
                <a:cs typeface="Goudy Old Style" charset="0"/>
              </a:rPr>
              <a:t>Exodus 2:1-10 (NIV)</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656434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917359" y="137160"/>
            <a:ext cx="8357282" cy="6583680"/>
          </a:xfrm>
          <a:prstGeom prst="rect">
            <a:avLst/>
          </a:prstGeom>
        </p:spPr>
      </p:pic>
    </p:spTree>
    <p:extLst>
      <p:ext uri="{BB962C8B-B14F-4D97-AF65-F5344CB8AC3E}">
        <p14:creationId xmlns:p14="http://schemas.microsoft.com/office/powerpoint/2010/main" val="1120118479"/>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4154984"/>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During </a:t>
            </a:r>
            <a:r>
              <a:rPr lang="en-US" sz="4400" dirty="0">
                <a:latin typeface="Goudy Old Style" charset="0"/>
                <a:ea typeface="Goudy Old Style" charset="0"/>
                <a:cs typeface="Goudy Old Style" charset="0"/>
              </a:rPr>
              <a:t>that long period, the king of Egypt died. The Israelites groaned in their slavery and cried out, and their cry for help because of their slavery went up to God</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Exodus </a:t>
            </a:r>
            <a:r>
              <a:rPr lang="en-US" sz="4400" dirty="0" smtClean="0">
                <a:latin typeface="Goudy Old Style" charset="0"/>
                <a:ea typeface="Goudy Old Style" charset="0"/>
                <a:cs typeface="Goudy Old Style" charset="0"/>
              </a:rPr>
              <a:t>2:23 (</a:t>
            </a:r>
            <a:r>
              <a:rPr lang="en-US" sz="4400" dirty="0">
                <a:latin typeface="Goudy Old Style" charset="0"/>
                <a:ea typeface="Goudy Old Style" charset="0"/>
                <a:cs typeface="Goudy Old Style" charset="0"/>
              </a:rPr>
              <a:t>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134724910"/>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2006634135"/>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5509200"/>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Moses </a:t>
            </a:r>
            <a:r>
              <a:rPr lang="en-US" sz="4400" dirty="0">
                <a:latin typeface="Goudy Old Style" charset="0"/>
                <a:ea typeface="Goudy Old Style" charset="0"/>
                <a:cs typeface="Goudy Old Style" charset="0"/>
              </a:rPr>
              <a:t>said to God, “Suppose I go to the Israelites and say to them, ‘The God of your fathers has sent me to you,’ and they ask me, ‘What is his name?’ Then what shall I tell them</a:t>
            </a:r>
            <a:r>
              <a:rPr lang="en-US" sz="4400" dirty="0" smtClean="0">
                <a:latin typeface="Goudy Old Style" charset="0"/>
                <a:ea typeface="Goudy Old Style" charset="0"/>
                <a:cs typeface="Goudy Old Style" charset="0"/>
              </a:rPr>
              <a:t>?” God </a:t>
            </a:r>
            <a:r>
              <a:rPr lang="en-US" sz="4400" dirty="0">
                <a:latin typeface="Goudy Old Style" charset="0"/>
                <a:ea typeface="Goudy Old Style" charset="0"/>
                <a:cs typeface="Goudy Old Style" charset="0"/>
              </a:rPr>
              <a:t>said to Moses, “I </a:t>
            </a:r>
            <a:r>
              <a:rPr lang="en-US" sz="3600" dirty="0" smtClean="0">
                <a:latin typeface="Goudy Old Style" charset="0"/>
                <a:ea typeface="Goudy Old Style" charset="0"/>
                <a:cs typeface="Goudy Old Style" charset="0"/>
              </a:rPr>
              <a:t>AM WHO </a:t>
            </a:r>
            <a:r>
              <a:rPr lang="en-US" sz="4400" dirty="0" smtClean="0">
                <a:latin typeface="Goudy Old Style" charset="0"/>
                <a:ea typeface="Goudy Old Style" charset="0"/>
                <a:cs typeface="Goudy Old Style" charset="0"/>
              </a:rPr>
              <a:t>I </a:t>
            </a:r>
            <a:r>
              <a:rPr lang="en-US" sz="3600" dirty="0" smtClean="0">
                <a:latin typeface="Goudy Old Style" charset="0"/>
                <a:ea typeface="Goudy Old Style" charset="0"/>
                <a:cs typeface="Goudy Old Style" charset="0"/>
              </a:rPr>
              <a:t>AM</a:t>
            </a:r>
            <a:r>
              <a:rPr lang="en-US" sz="4400" dirty="0" smtClean="0">
                <a:latin typeface="Goudy Old Style" charset="0"/>
                <a:ea typeface="Goudy Old Style" charset="0"/>
                <a:cs typeface="Goudy Old Style" charset="0"/>
              </a:rPr>
              <a:t>.</a:t>
            </a:r>
            <a:r>
              <a:rPr lang="en-US" sz="4400" dirty="0">
                <a:latin typeface="Goudy Old Style" charset="0"/>
                <a:ea typeface="Goudy Old Style" charset="0"/>
                <a:cs typeface="Goudy Old Style" charset="0"/>
              </a:rPr>
              <a:t> This is what you are to say to the Israelites: ‘I </a:t>
            </a:r>
            <a:r>
              <a:rPr lang="en-US" sz="3600" dirty="0" smtClean="0">
                <a:latin typeface="Goudy Old Style" charset="0"/>
                <a:ea typeface="Goudy Old Style" charset="0"/>
                <a:cs typeface="Goudy Old Style" charset="0"/>
              </a:rPr>
              <a:t>AM</a:t>
            </a:r>
            <a:r>
              <a:rPr lang="en-US" sz="4400" dirty="0" smtClean="0">
                <a:latin typeface="Goudy Old Style" charset="0"/>
                <a:ea typeface="Goudy Old Style" charset="0"/>
                <a:cs typeface="Goudy Old Style" charset="0"/>
              </a:rPr>
              <a:t> has sent </a:t>
            </a:r>
            <a:r>
              <a:rPr lang="en-US" sz="4400" dirty="0">
                <a:latin typeface="Goudy Old Style" charset="0"/>
                <a:ea typeface="Goudy Old Style" charset="0"/>
                <a:cs typeface="Goudy Old Style" charset="0"/>
              </a:rPr>
              <a:t>me to you</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Exodus </a:t>
            </a:r>
            <a:r>
              <a:rPr lang="en-US" sz="4400" dirty="0" smtClean="0">
                <a:latin typeface="Goudy Old Style" charset="0"/>
                <a:ea typeface="Goudy Old Style" charset="0"/>
                <a:cs typeface="Goudy Old Style" charset="0"/>
              </a:rPr>
              <a:t>3:13-14 (NIV</a:t>
            </a:r>
            <a:r>
              <a:rPr lang="en-US" sz="4400" dirty="0">
                <a:latin typeface="Goudy Old Style" charset="0"/>
                <a:ea typeface="Goudy Old Style" charset="0"/>
                <a:cs typeface="Goudy Old Style" charset="0"/>
              </a:rPr>
              <a:t>)</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147282805"/>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80076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a:t>
            </a:r>
            <a:r>
              <a:rPr lang="en-US" sz="4400" dirty="0">
                <a:latin typeface="Goudy Old Style" charset="0"/>
                <a:ea typeface="Goudy Old Style" charset="0"/>
                <a:cs typeface="Goudy Old Style" charset="0"/>
              </a:rPr>
              <a:t>Very truly I tell you,” Jesus answered, “before Abraham was born, I am</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John 8:58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03118971"/>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49680" y="-205740"/>
            <a:ext cx="9692640" cy="7269480"/>
          </a:xfrm>
          <a:prstGeom prst="rect">
            <a:avLst/>
          </a:prstGeom>
        </p:spPr>
      </p:pic>
    </p:spTree>
    <p:extLst>
      <p:ext uri="{BB962C8B-B14F-4D97-AF65-F5344CB8AC3E}">
        <p14:creationId xmlns:p14="http://schemas.microsoft.com/office/powerpoint/2010/main" val="1543417035"/>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9560" y="365760"/>
            <a:ext cx="1161288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So </a:t>
            </a:r>
            <a:r>
              <a:rPr lang="en-US" sz="4400" dirty="0">
                <a:latin typeface="Goudy Old Style" charset="0"/>
                <a:ea typeface="Goudy Old Style" charset="0"/>
                <a:cs typeface="Goudy Old Style" charset="0"/>
              </a:rPr>
              <a:t>Moses said, “This is what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says: ‘About midnight I will go throughout Egypt. Every firstborn son in Egypt will die, from the firstborn son of Pharaoh, who sits on the throne, to the firstborn son of the female slave, who is at her hand mill</a:t>
            </a:r>
            <a:r>
              <a:rPr lang="en-US" sz="4400" dirty="0" smtClean="0">
                <a:latin typeface="Goudy Old Style" charset="0"/>
                <a:ea typeface="Goudy Old Style" charset="0"/>
                <a:cs typeface="Goudy Old Style" charset="0"/>
              </a:rPr>
              <a:t>, and </a:t>
            </a:r>
            <a:r>
              <a:rPr lang="en-US" sz="4400" dirty="0">
                <a:latin typeface="Goudy Old Style" charset="0"/>
                <a:ea typeface="Goudy Old Style" charset="0"/>
                <a:cs typeface="Goudy Old Style" charset="0"/>
              </a:rPr>
              <a:t>all the firstborn of the cattle as well. There will be loud wailing throughout </a:t>
            </a:r>
            <a:r>
              <a:rPr lang="en-US" sz="4400" dirty="0" smtClean="0">
                <a:latin typeface="Goudy Old Style" charset="0"/>
                <a:ea typeface="Goudy Old Style" charset="0"/>
                <a:cs typeface="Goudy Old Style" charset="0"/>
              </a:rPr>
              <a:t>Egypt—worse </a:t>
            </a:r>
            <a:r>
              <a:rPr lang="en-US" sz="4400" dirty="0">
                <a:latin typeface="Goudy Old Style" charset="0"/>
                <a:ea typeface="Goudy Old Style" charset="0"/>
                <a:cs typeface="Goudy Old Style" charset="0"/>
              </a:rPr>
              <a:t>than there has ever been or ever will </a:t>
            </a:r>
            <a:r>
              <a:rPr lang="en-US" sz="4400" dirty="0" smtClean="0">
                <a:latin typeface="Goudy Old Style" charset="0"/>
                <a:ea typeface="Goudy Old Style" charset="0"/>
                <a:cs typeface="Goudy Old Style" charset="0"/>
              </a:rPr>
              <a:t>be again.</a:t>
            </a:r>
          </a:p>
          <a:p>
            <a:pPr algn="r"/>
            <a:r>
              <a:rPr lang="en-US" sz="4400" dirty="0">
                <a:latin typeface="Goudy Old Style" charset="0"/>
                <a:ea typeface="Goudy Old Style" charset="0"/>
                <a:cs typeface="Goudy Old Style" charset="0"/>
              </a:rPr>
              <a:t>Exodus 11:4-6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67367780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Exodus 12:12-14 (NIV)</a:t>
            </a:r>
          </a:p>
          <a:p>
            <a:pPr algn="just"/>
            <a:r>
              <a:rPr lang="en-US" sz="4400" dirty="0">
                <a:latin typeface="Goudy Old Style" charset="0"/>
                <a:ea typeface="Goudy Old Style" charset="0"/>
                <a:cs typeface="Goudy Old Style" charset="0"/>
              </a:rPr>
              <a:t>“On that same night I will pass through Egypt and strike down every firstborn of both people and animals, and I will bring judgment on all the gods of Egypt. I am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a:t>
            </a:r>
            <a:r>
              <a:rPr lang="en-US" sz="4400" dirty="0">
                <a:latin typeface="Goudy Old Style" charset="0"/>
                <a:ea typeface="Goudy Old Style" charset="0"/>
                <a:cs typeface="Goudy Old Style" charset="0"/>
              </a:rPr>
              <a:t> The blood will be a sign for you on the houses where you are, and when I see the blood, I will pass over you. No destructive plague will touch you when I strike Egypt</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“This is a day you are to commemorate; </a:t>
            </a:r>
          </a:p>
        </p:txBody>
      </p:sp>
    </p:spTree>
    <p:extLst>
      <p:ext uri="{BB962C8B-B14F-4D97-AF65-F5344CB8AC3E}">
        <p14:creationId xmlns:p14="http://schemas.microsoft.com/office/powerpoint/2010/main" val="1890431206"/>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80076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for </a:t>
            </a:r>
            <a:r>
              <a:rPr lang="en-US" sz="4400" dirty="0">
                <a:latin typeface="Goudy Old Style" charset="0"/>
                <a:ea typeface="Goudy Old Style" charset="0"/>
                <a:cs typeface="Goudy Old Style" charset="0"/>
              </a:rPr>
              <a:t>the generations to come you shall celebrate it as a festival to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 </a:t>
            </a:r>
            <a:r>
              <a:rPr lang="en-US" sz="4400" dirty="0" smtClean="0">
                <a:latin typeface="Goudy Old Style" charset="0"/>
                <a:ea typeface="Goudy Old Style" charset="0"/>
                <a:cs typeface="Goudy Old Style" charset="0"/>
              </a:rPr>
              <a:t>— a </a:t>
            </a:r>
            <a:r>
              <a:rPr lang="en-US" sz="4400" dirty="0">
                <a:latin typeface="Goudy Old Style" charset="0"/>
                <a:ea typeface="Goudy Old Style" charset="0"/>
                <a:cs typeface="Goudy Old Style" charset="0"/>
              </a:rPr>
              <a:t>lasting ordinance</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Exodus 12:12-14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5401155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p:cNvPicPr>
          <p:nvPr/>
        </p:nvPicPr>
        <p:blipFill>
          <a:blip r:embed="rId2"/>
          <a:stretch>
            <a:fillRect/>
          </a:stretch>
        </p:blipFill>
        <p:spPr>
          <a:xfrm>
            <a:off x="129540" y="150876"/>
            <a:ext cx="11932920" cy="6556248"/>
          </a:xfrm>
          <a:prstGeom prst="rect">
            <a:avLst/>
          </a:prstGeom>
        </p:spPr>
      </p:pic>
    </p:spTree>
    <p:extLst>
      <p:ext uri="{BB962C8B-B14F-4D97-AF65-F5344CB8AC3E}">
        <p14:creationId xmlns:p14="http://schemas.microsoft.com/office/powerpoint/2010/main" val="121332259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3477875"/>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a:t>
            </a:r>
            <a:r>
              <a:rPr lang="en-US" sz="4400" dirty="0">
                <a:latin typeface="Goudy Old Style" charset="0"/>
                <a:ea typeface="Goudy Old Style" charset="0"/>
                <a:cs typeface="Goudy Old Style" charset="0"/>
              </a:rPr>
              <a:t>Do not think that I have come to abolish the Law or the Prophets; I have not come to abolish them but to fulfill </a:t>
            </a:r>
            <a:r>
              <a:rPr lang="en-US" sz="4400" dirty="0" smtClean="0">
                <a:latin typeface="Goudy Old Style" charset="0"/>
                <a:ea typeface="Goudy Old Style" charset="0"/>
                <a:cs typeface="Goudy Old Style" charset="0"/>
              </a:rPr>
              <a:t>them.”</a:t>
            </a:r>
          </a:p>
          <a:p>
            <a:pPr algn="r"/>
            <a:r>
              <a:rPr lang="en-US" sz="4400" dirty="0">
                <a:latin typeface="Goudy Old Style" charset="0"/>
                <a:ea typeface="Goudy Old Style" charset="0"/>
                <a:cs typeface="Goudy Old Style" charset="0"/>
              </a:rPr>
              <a:t>Matthew 5:17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65503519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stretch>
            <a:fillRect/>
          </a:stretch>
        </p:blipFill>
        <p:spPr>
          <a:xfrm>
            <a:off x="563880" y="150876"/>
            <a:ext cx="11064240" cy="6556248"/>
          </a:xfrm>
          <a:prstGeom prst="rect">
            <a:avLst/>
          </a:prstGeom>
        </p:spPr>
      </p:pic>
    </p:spTree>
    <p:extLst>
      <p:ext uri="{BB962C8B-B14F-4D97-AF65-F5344CB8AC3E}">
        <p14:creationId xmlns:p14="http://schemas.microsoft.com/office/powerpoint/2010/main" val="754088655"/>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Exodus 12:33-36 (NIV)</a:t>
            </a:r>
          </a:p>
          <a:p>
            <a:pPr algn="just"/>
            <a:r>
              <a:rPr lang="en-US" sz="4400" dirty="0">
                <a:latin typeface="Goudy Old Style" charset="0"/>
                <a:ea typeface="Goudy Old Style" charset="0"/>
                <a:cs typeface="Goudy Old Style" charset="0"/>
              </a:rPr>
              <a:t>The Egyptians urged the people to hurry and leave the country. “For otherwise,” they said, “we will all die!” So the people took their dough before the yeast was added, and carried it on their shoulders in kneading </a:t>
            </a:r>
            <a:r>
              <a:rPr lang="en-US" sz="4400" dirty="0" smtClean="0">
                <a:latin typeface="Goudy Old Style" charset="0"/>
                <a:ea typeface="Goudy Old Style" charset="0"/>
                <a:cs typeface="Goudy Old Style" charset="0"/>
              </a:rPr>
              <a:t>bowls</a:t>
            </a:r>
            <a:r>
              <a:rPr lang="en-US" sz="4400" dirty="0">
                <a:latin typeface="Goudy Old Style" charset="0"/>
                <a:ea typeface="Goudy Old Style" charset="0"/>
                <a:cs typeface="Goudy Old Style" charset="0"/>
              </a:rPr>
              <a:t> wrapped in clothing</a:t>
            </a:r>
            <a:r>
              <a:rPr lang="en-US" sz="4400" dirty="0" smtClean="0">
                <a:latin typeface="Goudy Old Style" charset="0"/>
                <a:ea typeface="Goudy Old Style" charset="0"/>
                <a:cs typeface="Goudy Old Style" charset="0"/>
              </a:rPr>
              <a:t>. The </a:t>
            </a:r>
            <a:r>
              <a:rPr lang="en-US" sz="4400" dirty="0">
                <a:latin typeface="Goudy Old Style" charset="0"/>
                <a:ea typeface="Goudy Old Style" charset="0"/>
                <a:cs typeface="Goudy Old Style" charset="0"/>
              </a:rPr>
              <a:t>Israelites did as Moses instructed and asked the Egyptians for articles of silver and gold and for clothing.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had made </a:t>
            </a:r>
            <a:r>
              <a:rPr lang="en-US" sz="4400" dirty="0" smtClean="0">
                <a:latin typeface="Goudy Old Style" charset="0"/>
                <a:ea typeface="Goudy Old Style" charset="0"/>
                <a:cs typeface="Goudy Old Style" charset="0"/>
              </a:rPr>
              <a:t>the Egyptians</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04867841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3477875"/>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favorably disposed toward </a:t>
            </a:r>
            <a:r>
              <a:rPr lang="en-US" sz="4400" dirty="0">
                <a:latin typeface="Goudy Old Style" charset="0"/>
                <a:ea typeface="Goudy Old Style" charset="0"/>
                <a:cs typeface="Goudy Old Style" charset="0"/>
              </a:rPr>
              <a:t>the people, and they gave them what they asked for; so they plundered the Egyptians</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Exodus 12:33-36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105326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309676" y="91440"/>
            <a:ext cx="5572648" cy="6675120"/>
          </a:xfrm>
          <a:prstGeom prst="rect">
            <a:avLst/>
          </a:prstGeom>
        </p:spPr>
      </p:pic>
    </p:spTree>
    <p:extLst>
      <p:ext uri="{BB962C8B-B14F-4D97-AF65-F5344CB8AC3E}">
        <p14:creationId xmlns:p14="http://schemas.microsoft.com/office/powerpoint/2010/main" val="1147974127"/>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p:cNvPicPr>
          <p:nvPr/>
        </p:nvPicPr>
        <p:blipFill>
          <a:blip r:embed="rId2">
            <a:extLst>
              <a:ext uri="{28A0092B-C50C-407E-A947-70E740481C1C}">
                <a14:useLocalDpi xmlns:a14="http://schemas.microsoft.com/office/drawing/2010/main" val="0"/>
              </a:ext>
            </a:extLst>
          </a:blip>
          <a:stretch>
            <a:fillRect/>
          </a:stretch>
        </p:blipFill>
        <p:spPr>
          <a:xfrm>
            <a:off x="792480" y="150876"/>
            <a:ext cx="10607040" cy="6556248"/>
          </a:xfrm>
          <a:prstGeom prst="rect">
            <a:avLst/>
          </a:prstGeom>
        </p:spPr>
      </p:pic>
    </p:spTree>
    <p:extLst>
      <p:ext uri="{BB962C8B-B14F-4D97-AF65-F5344CB8AC3E}">
        <p14:creationId xmlns:p14="http://schemas.microsoft.com/office/powerpoint/2010/main" val="175713861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550126" y="137160"/>
            <a:ext cx="9091749" cy="6583680"/>
          </a:xfrm>
          <a:prstGeom prst="rect">
            <a:avLst/>
          </a:prstGeom>
        </p:spPr>
      </p:pic>
    </p:spTree>
    <p:extLst>
      <p:ext uri="{BB962C8B-B14F-4D97-AF65-F5344CB8AC3E}">
        <p14:creationId xmlns:p14="http://schemas.microsoft.com/office/powerpoint/2010/main" val="42865274"/>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quence 0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600802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Jeremiah 3:16-17 (NIV)</a:t>
            </a:r>
          </a:p>
          <a:p>
            <a:pPr algn="just"/>
            <a:r>
              <a:rPr lang="en-US" sz="4400" dirty="0">
                <a:latin typeface="Goudy Old Style" charset="0"/>
                <a:ea typeface="Goudy Old Style" charset="0"/>
                <a:cs typeface="Goudy Old Style" charset="0"/>
              </a:rPr>
              <a:t>In those days, when your numbers have increased greatly in the land,” declares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“people will no longer say, ‘The ark of the covenant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It will never enter their minds or be remembered; it will not be missed, nor will another one be made. At that time they will call Jerusalem The Throne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and all nations will gather in Jerusalem to honor </a:t>
            </a:r>
            <a:r>
              <a:rPr lang="en-US" sz="4400" dirty="0" smtClean="0">
                <a:latin typeface="Goudy Old Style" charset="0"/>
                <a:ea typeface="Goudy Old Style" charset="0"/>
                <a:cs typeface="Goudy Old Style" charset="0"/>
              </a:rPr>
              <a:t>the</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231443523"/>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800767"/>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name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No longer will they follow the stubbornness of their evil </a:t>
            </a:r>
            <a:r>
              <a:rPr lang="en-US" sz="4400" dirty="0" smtClean="0">
                <a:latin typeface="Goudy Old Style" charset="0"/>
                <a:ea typeface="Goudy Old Style" charset="0"/>
                <a:cs typeface="Goudy Old Style" charset="0"/>
              </a:rPr>
              <a:t>hearts.</a:t>
            </a:r>
          </a:p>
          <a:p>
            <a:pPr algn="r"/>
            <a:r>
              <a:rPr lang="en-US" sz="4400" dirty="0">
                <a:latin typeface="Goudy Old Style" charset="0"/>
                <a:ea typeface="Goudy Old Style" charset="0"/>
                <a:cs typeface="Goudy Old Style" charset="0"/>
              </a:rPr>
              <a:t>Jeremiah 3:16-17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0243210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3477875"/>
          </a:xfrm>
          <a:prstGeom prst="rect">
            <a:avLst/>
          </a:prstGeom>
          <a:noFill/>
        </p:spPr>
        <p:txBody>
          <a:bodyPr wrap="square" rtlCol="0">
            <a:spAutoFit/>
          </a:bodyPr>
          <a:lstStyle/>
          <a:p>
            <a:r>
              <a:rPr lang="en-US" sz="4400" dirty="0" smtClean="0">
                <a:latin typeface="Goudy Old Style" charset="0"/>
                <a:ea typeface="Goudy Old Style" charset="0"/>
                <a:cs typeface="Goudy Old Style" charset="0"/>
              </a:rPr>
              <a:t>Then the L</a:t>
            </a:r>
            <a:r>
              <a:rPr lang="en-US" sz="3600" dirty="0" smtClean="0">
                <a:latin typeface="Goudy Old Style" charset="0"/>
                <a:ea typeface="Goudy Old Style" charset="0"/>
                <a:cs typeface="Goudy Old Style" charset="0"/>
              </a:rPr>
              <a:t>ORD </a:t>
            </a:r>
            <a:r>
              <a:rPr lang="en-US" sz="4400" dirty="0" smtClean="0">
                <a:latin typeface="Goudy Old Style" charset="0"/>
                <a:ea typeface="Goudy Old Style" charset="0"/>
                <a:cs typeface="Goudy Old Style" charset="0"/>
              </a:rPr>
              <a:t>said to him, “Know for certain that for four hundred years your descendants will be strangers in a country not their own and that they will be enslaved and mistreated there.”</a:t>
            </a:r>
          </a:p>
          <a:p>
            <a:pPr algn="r"/>
            <a:r>
              <a:rPr lang="en-US" sz="4400" dirty="0" smtClean="0">
                <a:latin typeface="Goudy Old Style" charset="0"/>
                <a:ea typeface="Goudy Old Style" charset="0"/>
                <a:cs typeface="Goudy Old Style" charset="0"/>
              </a:rPr>
              <a:t>Genesis 15:13 (NIV)</a:t>
            </a:r>
          </a:p>
        </p:txBody>
      </p:sp>
    </p:spTree>
    <p:extLst>
      <p:ext uri="{BB962C8B-B14F-4D97-AF65-F5344CB8AC3E}">
        <p14:creationId xmlns:p14="http://schemas.microsoft.com/office/powerpoint/2010/main" val="142740278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3477875"/>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When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heard what you said, he was angry and solemnly swore: “No one from this evil generation shall see the good land I swore to give your </a:t>
            </a:r>
            <a:r>
              <a:rPr lang="en-US" sz="4400" dirty="0" smtClean="0">
                <a:latin typeface="Goudy Old Style" charset="0"/>
                <a:ea typeface="Goudy Old Style" charset="0"/>
                <a:cs typeface="Goudy Old Style" charset="0"/>
              </a:rPr>
              <a:t>ancestors...”</a:t>
            </a:r>
          </a:p>
          <a:p>
            <a:pPr algn="r"/>
            <a:r>
              <a:rPr lang="en-US" sz="4400" dirty="0" smtClean="0">
                <a:latin typeface="Goudy Old Style" charset="0"/>
                <a:ea typeface="Goudy Old Style" charset="0"/>
                <a:cs typeface="Goudy Old Style" charset="0"/>
              </a:rPr>
              <a:t>Deuteronomy </a:t>
            </a:r>
            <a:r>
              <a:rPr lang="en-US" sz="4400" dirty="0">
                <a:latin typeface="Goudy Old Style" charset="0"/>
                <a:ea typeface="Goudy Old Style" charset="0"/>
                <a:cs typeface="Goudy Old Style" charset="0"/>
              </a:rPr>
              <a:t>1:34-35 (NIV)</a:t>
            </a:r>
          </a:p>
        </p:txBody>
      </p:sp>
    </p:spTree>
    <p:extLst>
      <p:ext uri="{BB962C8B-B14F-4D97-AF65-F5344CB8AC3E}">
        <p14:creationId xmlns:p14="http://schemas.microsoft.com/office/powerpoint/2010/main" val="419103407"/>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Deuteronomy </a:t>
            </a:r>
            <a:r>
              <a:rPr lang="en-US" sz="4400" dirty="0" smtClean="0">
                <a:latin typeface="Goudy Old Style" charset="0"/>
                <a:ea typeface="Goudy Old Style" charset="0"/>
                <a:cs typeface="Goudy Old Style" charset="0"/>
              </a:rPr>
              <a:t>34:1,4-8 </a:t>
            </a:r>
            <a:r>
              <a:rPr lang="en-US" sz="4400" dirty="0">
                <a:latin typeface="Goudy Old Style" charset="0"/>
                <a:ea typeface="Goudy Old Style" charset="0"/>
                <a:cs typeface="Goudy Old Style" charset="0"/>
              </a:rPr>
              <a:t>(NIV)</a:t>
            </a:r>
          </a:p>
          <a:p>
            <a:pPr algn="just"/>
            <a:r>
              <a:rPr lang="en-US" sz="4400" dirty="0">
                <a:latin typeface="Goudy Old Style" charset="0"/>
                <a:ea typeface="Goudy Old Style" charset="0"/>
                <a:cs typeface="Goudy Old Style" charset="0"/>
              </a:rPr>
              <a:t>Then Moses climbed Mount Nebo from the plains of Moab to the top of Pisgah</a:t>
            </a:r>
            <a:r>
              <a:rPr lang="en-US" sz="4400" dirty="0" smtClean="0">
                <a:latin typeface="Goudy Old Style" charset="0"/>
                <a:ea typeface="Goudy Old Style" charset="0"/>
                <a:cs typeface="Goudy Old Style" charset="0"/>
              </a:rPr>
              <a:t>, across </a:t>
            </a:r>
            <a:r>
              <a:rPr lang="en-US" sz="4400" dirty="0">
                <a:latin typeface="Goudy Old Style" charset="0"/>
                <a:ea typeface="Goudy Old Style" charset="0"/>
                <a:cs typeface="Goudy Old Style" charset="0"/>
              </a:rPr>
              <a:t>from Jericho. There the Lord showed him the whole </a:t>
            </a:r>
            <a:r>
              <a:rPr lang="en-US" sz="4400" dirty="0" smtClean="0">
                <a:latin typeface="Goudy Old Style" charset="0"/>
                <a:ea typeface="Goudy Old Style" charset="0"/>
                <a:cs typeface="Goudy Old Style" charset="0"/>
              </a:rPr>
              <a:t>land — Then </a:t>
            </a:r>
            <a:r>
              <a:rPr lang="en-US" sz="4400" dirty="0">
                <a:latin typeface="Goudy Old Style" charset="0"/>
                <a:ea typeface="Goudy Old Style" charset="0"/>
                <a:cs typeface="Goudy Old Style" charset="0"/>
              </a:rPr>
              <a:t>the L</a:t>
            </a:r>
            <a:r>
              <a:rPr lang="en-US" sz="3600" dirty="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said to him, “This is the land I promised on oath to Abraham, Isaac and Jacob when I said, ‘I will give it to your descendants.’ I have let you see it with your eyes, but you will not cross over into it.” And Moses the </a:t>
            </a:r>
          </a:p>
        </p:txBody>
      </p:sp>
    </p:spTree>
    <p:extLst>
      <p:ext uri="{BB962C8B-B14F-4D97-AF65-F5344CB8AC3E}">
        <p14:creationId xmlns:p14="http://schemas.microsoft.com/office/powerpoint/2010/main" val="1571105141"/>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637"/>
            <a:ext cx="11430000" cy="7540526"/>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servant </a:t>
            </a:r>
            <a:r>
              <a:rPr lang="en-US" sz="4400" dirty="0">
                <a:latin typeface="Goudy Old Style" charset="0"/>
                <a:ea typeface="Goudy Old Style" charset="0"/>
                <a:cs typeface="Goudy Old Style" charset="0"/>
              </a:rPr>
              <a:t>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died there in Moab, as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had said. He buried him in Moab, in the valley opposite Beth </a:t>
            </a:r>
            <a:r>
              <a:rPr lang="en-US" sz="4400" dirty="0" err="1">
                <a:latin typeface="Goudy Old Style" charset="0"/>
                <a:ea typeface="Goudy Old Style" charset="0"/>
                <a:cs typeface="Goudy Old Style" charset="0"/>
              </a:rPr>
              <a:t>Peor</a:t>
            </a:r>
            <a:r>
              <a:rPr lang="en-US" sz="4400" dirty="0">
                <a:latin typeface="Goudy Old Style" charset="0"/>
                <a:ea typeface="Goudy Old Style" charset="0"/>
                <a:cs typeface="Goudy Old Style" charset="0"/>
              </a:rPr>
              <a:t>, but to this day no one knows where his grave is. Moses was a hundred and twenty years old when he died, yet his eyes were not weak nor his strength gone. The Israelites grieved for Moses in the plains of Moab thirty days, until the time of weeping and mourning was over.</a:t>
            </a:r>
          </a:p>
          <a:p>
            <a:pPr algn="r"/>
            <a:r>
              <a:rPr lang="en-US" sz="4400" dirty="0">
                <a:latin typeface="Goudy Old Style" charset="0"/>
                <a:ea typeface="Goudy Old Style" charset="0"/>
                <a:cs typeface="Goudy Old Style" charset="0"/>
              </a:rPr>
              <a:t>Deuteronomy </a:t>
            </a:r>
            <a:r>
              <a:rPr lang="en-US" sz="4400" dirty="0" smtClean="0">
                <a:latin typeface="Goudy Old Style" charset="0"/>
                <a:ea typeface="Goudy Old Style" charset="0"/>
                <a:cs typeface="Goudy Old Style" charset="0"/>
              </a:rPr>
              <a:t>34:1,4-8 </a:t>
            </a:r>
            <a:r>
              <a:rPr lang="en-US" sz="4400" dirty="0">
                <a:latin typeface="Goudy Old Style" charset="0"/>
                <a:ea typeface="Goudy Old Style" charset="0"/>
                <a:cs typeface="Goudy Old Style" charset="0"/>
              </a:rPr>
              <a:t>(NIV)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664087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123658"/>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Since then, no prophet has risen in Israel like Moses, whom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knew face to </a:t>
            </a:r>
            <a:r>
              <a:rPr lang="en-US" sz="4400" dirty="0" smtClean="0">
                <a:latin typeface="Goudy Old Style" charset="0"/>
                <a:ea typeface="Goudy Old Style" charset="0"/>
                <a:cs typeface="Goudy Old Style" charset="0"/>
              </a:rPr>
              <a:t>face…   </a:t>
            </a:r>
          </a:p>
          <a:p>
            <a:pPr algn="r"/>
            <a:r>
              <a:rPr lang="en-US" sz="4400" dirty="0" smtClean="0">
                <a:latin typeface="Goudy Old Style" charset="0"/>
                <a:ea typeface="Goudy Old Style" charset="0"/>
                <a:cs typeface="Goudy Old Style" charset="0"/>
              </a:rPr>
              <a:t>Deuteronomy </a:t>
            </a:r>
            <a:r>
              <a:rPr lang="en-US" sz="4400" dirty="0">
                <a:latin typeface="Goudy Old Style" charset="0"/>
                <a:ea typeface="Goudy Old Style" charset="0"/>
                <a:cs typeface="Goudy Old Style" charset="0"/>
              </a:rPr>
              <a:t>34:10 (NIV)</a:t>
            </a:r>
          </a:p>
        </p:txBody>
      </p:sp>
    </p:spTree>
    <p:extLst>
      <p:ext uri="{BB962C8B-B14F-4D97-AF65-F5344CB8AC3E}">
        <p14:creationId xmlns:p14="http://schemas.microsoft.com/office/powerpoint/2010/main" val="150912029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This </a:t>
            </a:r>
            <a:r>
              <a:rPr lang="en-US" sz="4400" dirty="0">
                <a:latin typeface="Goudy Old Style" charset="0"/>
                <a:ea typeface="Goudy Old Style" charset="0"/>
                <a:cs typeface="Goudy Old Style" charset="0"/>
              </a:rPr>
              <a:t>is because both of you broke faith with me in the presence of the Israelites at the waters of </a:t>
            </a:r>
            <a:r>
              <a:rPr lang="en-US" sz="4400" dirty="0" err="1">
                <a:latin typeface="Goudy Old Style" charset="0"/>
                <a:ea typeface="Goudy Old Style" charset="0"/>
                <a:cs typeface="Goudy Old Style" charset="0"/>
              </a:rPr>
              <a:t>Meribah</a:t>
            </a:r>
            <a:r>
              <a:rPr lang="en-US" sz="4400" dirty="0">
                <a:latin typeface="Goudy Old Style" charset="0"/>
                <a:ea typeface="Goudy Old Style" charset="0"/>
                <a:cs typeface="Goudy Old Style" charset="0"/>
              </a:rPr>
              <a:t> </a:t>
            </a:r>
            <a:r>
              <a:rPr lang="en-US" sz="4400" dirty="0" err="1">
                <a:latin typeface="Goudy Old Style" charset="0"/>
                <a:ea typeface="Goudy Old Style" charset="0"/>
                <a:cs typeface="Goudy Old Style" charset="0"/>
              </a:rPr>
              <a:t>Kadesh</a:t>
            </a:r>
            <a:r>
              <a:rPr lang="en-US" sz="4400" dirty="0">
                <a:latin typeface="Goudy Old Style" charset="0"/>
                <a:ea typeface="Goudy Old Style" charset="0"/>
                <a:cs typeface="Goudy Old Style" charset="0"/>
              </a:rPr>
              <a:t> in the Desert of </a:t>
            </a:r>
            <a:r>
              <a:rPr lang="en-US" sz="4400" dirty="0" err="1">
                <a:latin typeface="Goudy Old Style" charset="0"/>
                <a:ea typeface="Goudy Old Style" charset="0"/>
                <a:cs typeface="Goudy Old Style" charset="0"/>
              </a:rPr>
              <a:t>Zin</a:t>
            </a:r>
            <a:r>
              <a:rPr lang="en-US" sz="4400" dirty="0">
                <a:latin typeface="Goudy Old Style" charset="0"/>
                <a:ea typeface="Goudy Old Style" charset="0"/>
                <a:cs typeface="Goudy Old Style" charset="0"/>
              </a:rPr>
              <a:t> and because you did not uphold my holiness among the Israelites. Therefore, you will see the land only from a distance; you will not enter the land I am giving to the people of Israel</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Deuteronomy 32:51-52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48232859"/>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Joshua 1:1-5 (NIV)</a:t>
            </a:r>
          </a:p>
          <a:p>
            <a:pPr algn="just"/>
            <a:r>
              <a:rPr lang="en-US" sz="4400" dirty="0">
                <a:latin typeface="Goudy Old Style" charset="0"/>
                <a:ea typeface="Goudy Old Style" charset="0"/>
                <a:cs typeface="Goudy Old Style" charset="0"/>
              </a:rPr>
              <a:t>After the death of Moses the servant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a:t>
            </a:r>
            <a:r>
              <a:rPr lang="en-US" sz="4400" dirty="0">
                <a:latin typeface="Goudy Old Style" charset="0"/>
                <a:ea typeface="Goudy Old Style" charset="0"/>
                <a:cs typeface="Goudy Old Style" charset="0"/>
              </a:rPr>
              <a:t>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said to Joshua son of Nun, Moses’ aide: “Moses my servant is dead. Now then, you and all these people, get ready to cross the Jordan River into the land I am about to give to </a:t>
            </a:r>
            <a:r>
              <a:rPr lang="en-US" sz="4400" dirty="0" smtClean="0">
                <a:latin typeface="Goudy Old Style" charset="0"/>
                <a:ea typeface="Goudy Old Style" charset="0"/>
                <a:cs typeface="Goudy Old Style" charset="0"/>
              </a:rPr>
              <a:t>them — to </a:t>
            </a:r>
            <a:r>
              <a:rPr lang="en-US" sz="4400" dirty="0">
                <a:latin typeface="Goudy Old Style" charset="0"/>
                <a:ea typeface="Goudy Old Style" charset="0"/>
                <a:cs typeface="Goudy Old Style" charset="0"/>
              </a:rPr>
              <a:t>the Israelites. I will give you every place where you set your foot, as I promised Moses. Your territory will extend from the desert </a:t>
            </a:r>
            <a:r>
              <a:rPr lang="en-US" sz="4400" dirty="0" smtClean="0">
                <a:latin typeface="Goudy Old Style" charset="0"/>
                <a:ea typeface="Goudy Old Style" charset="0"/>
                <a:cs typeface="Goudy Old Style" charset="0"/>
              </a:rPr>
              <a:t>to Lebanon,</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813383937"/>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4832092"/>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and </a:t>
            </a:r>
            <a:r>
              <a:rPr lang="en-US" sz="4400" dirty="0">
                <a:latin typeface="Goudy Old Style" charset="0"/>
                <a:ea typeface="Goudy Old Style" charset="0"/>
                <a:cs typeface="Goudy Old Style" charset="0"/>
              </a:rPr>
              <a:t>from the great river, the </a:t>
            </a:r>
            <a:r>
              <a:rPr lang="en-US" sz="4400" dirty="0" smtClean="0">
                <a:latin typeface="Goudy Old Style" charset="0"/>
                <a:ea typeface="Goudy Old Style" charset="0"/>
                <a:cs typeface="Goudy Old Style" charset="0"/>
              </a:rPr>
              <a:t>Euphrates — all </a:t>
            </a:r>
            <a:r>
              <a:rPr lang="en-US" sz="4400" dirty="0">
                <a:latin typeface="Goudy Old Style" charset="0"/>
                <a:ea typeface="Goudy Old Style" charset="0"/>
                <a:cs typeface="Goudy Old Style" charset="0"/>
              </a:rPr>
              <a:t>the Hittite </a:t>
            </a:r>
            <a:r>
              <a:rPr lang="en-US" sz="4400" dirty="0" smtClean="0">
                <a:latin typeface="Goudy Old Style" charset="0"/>
                <a:ea typeface="Goudy Old Style" charset="0"/>
                <a:cs typeface="Goudy Old Style" charset="0"/>
              </a:rPr>
              <a:t>country — to </a:t>
            </a:r>
            <a:r>
              <a:rPr lang="en-US" sz="4400" dirty="0">
                <a:latin typeface="Goudy Old Style" charset="0"/>
                <a:ea typeface="Goudy Old Style" charset="0"/>
                <a:cs typeface="Goudy Old Style" charset="0"/>
              </a:rPr>
              <a:t>the Mediterranean Sea in the west. No one will be able to stand against you all the days of your life. As I was with Moses, so I will be with you; I will never leave you nor forsake you</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Joshua 1:1-5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383512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4832092"/>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Before </a:t>
            </a:r>
            <a:r>
              <a:rPr lang="en-US" sz="4400" dirty="0">
                <a:latin typeface="Goudy Old Style" charset="0"/>
                <a:ea typeface="Goudy Old Style" charset="0"/>
                <a:cs typeface="Goudy Old Style" charset="0"/>
              </a:rPr>
              <a:t>the spies lay down for the night, she went up on the roof and said to them, “I know that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has given you this land and that a great fear of you has fallen on us, so that all who live in this country are melting in fear because of you</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Joshua 2:8-9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797201201"/>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Salmon </a:t>
            </a:r>
            <a:r>
              <a:rPr lang="en-US" sz="4400" dirty="0">
                <a:latin typeface="Goudy Old Style" charset="0"/>
                <a:ea typeface="Goudy Old Style" charset="0"/>
                <a:cs typeface="Goudy Old Style" charset="0"/>
              </a:rPr>
              <a:t>the father of Boaz, whose mother was </a:t>
            </a:r>
            <a:r>
              <a:rPr lang="en-US" sz="4400" dirty="0" err="1" smtClean="0">
                <a:latin typeface="Goudy Old Style" charset="0"/>
                <a:ea typeface="Goudy Old Style" charset="0"/>
                <a:cs typeface="Goudy Old Style" charset="0"/>
              </a:rPr>
              <a:t>Rahab</a:t>
            </a:r>
            <a:r>
              <a:rPr lang="en-US" sz="4400" dirty="0" smtClean="0">
                <a:latin typeface="Goudy Old Style" charset="0"/>
                <a:ea typeface="Goudy Old Style" charset="0"/>
                <a:cs typeface="Goudy Old Style" charset="0"/>
              </a:rPr>
              <a:t>, Boaz </a:t>
            </a:r>
            <a:r>
              <a:rPr lang="en-US" sz="4400" dirty="0">
                <a:latin typeface="Goudy Old Style" charset="0"/>
                <a:ea typeface="Goudy Old Style" charset="0"/>
                <a:cs typeface="Goudy Old Style" charset="0"/>
              </a:rPr>
              <a:t>the father of </a:t>
            </a:r>
            <a:r>
              <a:rPr lang="en-US" sz="4400" dirty="0" err="1">
                <a:latin typeface="Goudy Old Style" charset="0"/>
                <a:ea typeface="Goudy Old Style" charset="0"/>
                <a:cs typeface="Goudy Old Style" charset="0"/>
              </a:rPr>
              <a:t>Obed</a:t>
            </a:r>
            <a:r>
              <a:rPr lang="en-US" sz="4400" dirty="0">
                <a:latin typeface="Goudy Old Style" charset="0"/>
                <a:ea typeface="Goudy Old Style" charset="0"/>
                <a:cs typeface="Goudy Old Style" charset="0"/>
              </a:rPr>
              <a:t>, whose mother was </a:t>
            </a:r>
            <a:r>
              <a:rPr lang="en-US" sz="4400" dirty="0" smtClean="0">
                <a:latin typeface="Goudy Old Style" charset="0"/>
                <a:ea typeface="Goudy Old Style" charset="0"/>
                <a:cs typeface="Goudy Old Style" charset="0"/>
              </a:rPr>
              <a:t>Ruth, </a:t>
            </a:r>
            <a:r>
              <a:rPr lang="en-US" sz="4400" dirty="0" err="1" smtClean="0">
                <a:latin typeface="Goudy Old Style" charset="0"/>
                <a:ea typeface="Goudy Old Style" charset="0"/>
                <a:cs typeface="Goudy Old Style" charset="0"/>
              </a:rPr>
              <a:t>Obed</a:t>
            </a:r>
            <a:r>
              <a:rPr lang="en-US" sz="4400" dirty="0" smtClean="0">
                <a:latin typeface="Goudy Old Style" charset="0"/>
                <a:ea typeface="Goudy Old Style" charset="0"/>
                <a:cs typeface="Goudy Old Style" charset="0"/>
              </a:rPr>
              <a:t> </a:t>
            </a:r>
            <a:r>
              <a:rPr lang="en-US" sz="4400" dirty="0">
                <a:latin typeface="Goudy Old Style" charset="0"/>
                <a:ea typeface="Goudy Old Style" charset="0"/>
                <a:cs typeface="Goudy Old Style" charset="0"/>
              </a:rPr>
              <a:t>the father of </a:t>
            </a:r>
            <a:r>
              <a:rPr lang="en-US" sz="4400" dirty="0" smtClean="0">
                <a:latin typeface="Goudy Old Style" charset="0"/>
                <a:ea typeface="Goudy Old Style" charset="0"/>
                <a:cs typeface="Goudy Old Style" charset="0"/>
              </a:rPr>
              <a:t>Jesse, and </a:t>
            </a:r>
            <a:r>
              <a:rPr lang="en-US" sz="4400" dirty="0">
                <a:latin typeface="Goudy Old Style" charset="0"/>
                <a:ea typeface="Goudy Old Style" charset="0"/>
                <a:cs typeface="Goudy Old Style" charset="0"/>
              </a:rPr>
              <a:t>Jesse the father of King </a:t>
            </a:r>
            <a:r>
              <a:rPr lang="en-US" sz="4400" dirty="0" smtClean="0">
                <a:latin typeface="Goudy Old Style" charset="0"/>
                <a:ea typeface="Goudy Old Style" charset="0"/>
                <a:cs typeface="Goudy Old Style" charset="0"/>
              </a:rPr>
              <a:t>David. David </a:t>
            </a:r>
            <a:r>
              <a:rPr lang="en-US" sz="4400" dirty="0">
                <a:latin typeface="Goudy Old Style" charset="0"/>
                <a:ea typeface="Goudy Old Style" charset="0"/>
                <a:cs typeface="Goudy Old Style" charset="0"/>
              </a:rPr>
              <a:t>was the father of Solomon, whose mother had been Uriah’s </a:t>
            </a:r>
            <a:r>
              <a:rPr lang="en-US" sz="4400" dirty="0" smtClean="0">
                <a:latin typeface="Goudy Old Style" charset="0"/>
                <a:ea typeface="Goudy Old Style" charset="0"/>
                <a:cs typeface="Goudy Old Style" charset="0"/>
              </a:rPr>
              <a:t>wife…</a:t>
            </a:r>
            <a:r>
              <a:rPr lang="en-US" sz="4400" baseline="30000" dirty="0" smtClean="0">
                <a:latin typeface="Goudy Old Style" charset="0"/>
                <a:ea typeface="Goudy Old Style" charset="0"/>
                <a:cs typeface="Goudy Old Style" charset="0"/>
              </a:rPr>
              <a:t>16</a:t>
            </a:r>
            <a:r>
              <a:rPr lang="en-US" sz="4400" dirty="0" smtClean="0">
                <a:latin typeface="Goudy Old Style" charset="0"/>
                <a:ea typeface="Goudy Old Style" charset="0"/>
                <a:cs typeface="Goudy Old Style" charset="0"/>
              </a:rPr>
              <a:t>and Jacob the father of Joseph, the husband of Mary, and Mary was the mother of Jesus who is called the Messiah.</a:t>
            </a:r>
          </a:p>
          <a:p>
            <a:pPr algn="r"/>
            <a:r>
              <a:rPr lang="en-US" sz="4400" dirty="0">
                <a:latin typeface="Goudy Old Style" charset="0"/>
                <a:ea typeface="Goudy Old Style" charset="0"/>
                <a:cs typeface="Goudy Old Style" charset="0"/>
              </a:rPr>
              <a:t>Matthew </a:t>
            </a:r>
            <a:r>
              <a:rPr lang="en-US" sz="4400" dirty="0" smtClean="0">
                <a:latin typeface="Goudy Old Style" charset="0"/>
                <a:ea typeface="Goudy Old Style" charset="0"/>
                <a:cs typeface="Goudy Old Style" charset="0"/>
              </a:rPr>
              <a:t>1:5-6,16 (NIV</a:t>
            </a:r>
            <a:r>
              <a:rPr lang="en-US" sz="4400" dirty="0">
                <a:latin typeface="Goudy Old Style" charset="0"/>
                <a:ea typeface="Goudy Old Style" charset="0"/>
                <a:cs typeface="Goudy Old Style" charset="0"/>
              </a:rPr>
              <a:t>)</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634043988"/>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Joshua </a:t>
            </a:r>
            <a:r>
              <a:rPr lang="en-US" sz="4400" dirty="0" smtClean="0">
                <a:latin typeface="Goudy Old Style" charset="0"/>
                <a:ea typeface="Goudy Old Style" charset="0"/>
                <a:cs typeface="Goudy Old Style" charset="0"/>
              </a:rPr>
              <a:t>3:7-13  </a:t>
            </a:r>
            <a:r>
              <a:rPr lang="en-US" sz="4400" dirty="0">
                <a:latin typeface="Goudy Old Style" charset="0"/>
                <a:ea typeface="Goudy Old Style" charset="0"/>
                <a:cs typeface="Goudy Old Style" charset="0"/>
              </a:rPr>
              <a:t>(NIV)</a:t>
            </a:r>
          </a:p>
          <a:p>
            <a:pPr algn="just"/>
            <a:r>
              <a:rPr lang="en-US" sz="4400" dirty="0">
                <a:latin typeface="Goudy Old Style" charset="0"/>
                <a:ea typeface="Goudy Old Style" charset="0"/>
                <a:cs typeface="Goudy Old Style" charset="0"/>
              </a:rPr>
              <a:t>And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said to Joshua, “Today I will begin to exalt you in the eyes of all Israel, so they may know that I am with you as I was with Moses. Tell the </a:t>
            </a:r>
            <a:r>
              <a:rPr lang="en-US" sz="4400" dirty="0" smtClean="0">
                <a:latin typeface="Goudy Old Style" charset="0"/>
                <a:ea typeface="Goudy Old Style" charset="0"/>
                <a:cs typeface="Goudy Old Style" charset="0"/>
              </a:rPr>
              <a:t>priests who </a:t>
            </a:r>
            <a:r>
              <a:rPr lang="en-US" sz="4400" dirty="0">
                <a:latin typeface="Goudy Old Style" charset="0"/>
                <a:ea typeface="Goudy Old Style" charset="0"/>
                <a:cs typeface="Goudy Old Style" charset="0"/>
              </a:rPr>
              <a:t>carry the ark of the covenant: ‘When you reach the edge of the Jordan’s waters, go and stand in the river</a:t>
            </a:r>
            <a:r>
              <a:rPr lang="en-US" sz="4400" dirty="0" smtClean="0">
                <a:latin typeface="Goudy Old Style" charset="0"/>
                <a:ea typeface="Goudy Old Style" charset="0"/>
                <a:cs typeface="Goudy Old Style" charset="0"/>
              </a:rPr>
              <a:t>.’” Joshua </a:t>
            </a:r>
            <a:r>
              <a:rPr lang="en-US" sz="4400" dirty="0">
                <a:latin typeface="Goudy Old Style" charset="0"/>
                <a:ea typeface="Goudy Old Style" charset="0"/>
                <a:cs typeface="Goudy Old Style" charset="0"/>
              </a:rPr>
              <a:t>said to the Israelites, “Come here and listen to the words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your God. This is how you will </a:t>
            </a:r>
            <a:r>
              <a:rPr lang="en-US" sz="4400" dirty="0" smtClean="0">
                <a:latin typeface="Goudy Old Style" charset="0"/>
                <a:ea typeface="Goudy Old Style" charset="0"/>
                <a:cs typeface="Goudy Old Style" charset="0"/>
              </a:rPr>
              <a:t>know</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75574336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Exodus </a:t>
            </a:r>
            <a:r>
              <a:rPr lang="en-US" sz="4400" dirty="0" smtClean="0">
                <a:latin typeface="Goudy Old Style" charset="0"/>
                <a:ea typeface="Goudy Old Style" charset="0"/>
                <a:cs typeface="Goudy Old Style" charset="0"/>
              </a:rPr>
              <a:t>1:1-11 (</a:t>
            </a:r>
            <a:r>
              <a:rPr lang="en-US" sz="4400" dirty="0">
                <a:latin typeface="Goudy Old Style" charset="0"/>
                <a:ea typeface="Goudy Old Style" charset="0"/>
                <a:cs typeface="Goudy Old Style" charset="0"/>
              </a:rPr>
              <a:t>NIV)</a:t>
            </a:r>
          </a:p>
          <a:p>
            <a:pPr algn="just"/>
            <a:r>
              <a:rPr lang="en-US" sz="4400" dirty="0">
                <a:latin typeface="Goudy Old Style" charset="0"/>
                <a:ea typeface="Goudy Old Style" charset="0"/>
                <a:cs typeface="Goudy Old Style" charset="0"/>
              </a:rPr>
              <a:t>These are the names of the sons of Israel who went to Egypt with Jacob, each with his family: Reuben, Simeon, Levi and Judah</a:t>
            </a:r>
            <a:r>
              <a:rPr lang="en-US" sz="4400" dirty="0" smtClean="0">
                <a:latin typeface="Goudy Old Style" charset="0"/>
                <a:ea typeface="Goudy Old Style" charset="0"/>
                <a:cs typeface="Goudy Old Style" charset="0"/>
              </a:rPr>
              <a:t>; Issachar</a:t>
            </a:r>
            <a:r>
              <a:rPr lang="en-US" sz="4400" dirty="0">
                <a:latin typeface="Goudy Old Style" charset="0"/>
                <a:ea typeface="Goudy Old Style" charset="0"/>
                <a:cs typeface="Goudy Old Style" charset="0"/>
              </a:rPr>
              <a:t>, Zebulun and Benjamin; Dan and Naphtali; Gad and Asher. The descendants of Jacob numbered seventy in all; Joseph was already in </a:t>
            </a:r>
            <a:r>
              <a:rPr lang="en-US" sz="4400" dirty="0" smtClean="0">
                <a:latin typeface="Goudy Old Style" charset="0"/>
                <a:ea typeface="Goudy Old Style" charset="0"/>
                <a:cs typeface="Goudy Old Style" charset="0"/>
              </a:rPr>
              <a:t>Egypt. Now </a:t>
            </a:r>
            <a:r>
              <a:rPr lang="en-US" sz="4400" dirty="0">
                <a:latin typeface="Goudy Old Style" charset="0"/>
                <a:ea typeface="Goudy Old Style" charset="0"/>
                <a:cs typeface="Goudy Old Style" charset="0"/>
              </a:rPr>
              <a:t>Joseph and all his brothers and all that generation died, but the Israelites were exceedingly fruitful; </a:t>
            </a:r>
          </a:p>
        </p:txBody>
      </p:sp>
    </p:spTree>
    <p:extLst>
      <p:ext uri="{BB962C8B-B14F-4D97-AF65-F5344CB8AC3E}">
        <p14:creationId xmlns:p14="http://schemas.microsoft.com/office/powerpoint/2010/main" val="1396731509"/>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t</a:t>
            </a:r>
            <a:r>
              <a:rPr lang="en-US" sz="4400" dirty="0" smtClean="0">
                <a:latin typeface="Goudy Old Style" charset="0"/>
                <a:ea typeface="Goudy Old Style" charset="0"/>
                <a:cs typeface="Goudy Old Style" charset="0"/>
              </a:rPr>
              <a:t>hat the </a:t>
            </a:r>
            <a:r>
              <a:rPr lang="en-US" sz="4400" dirty="0">
                <a:latin typeface="Goudy Old Style" charset="0"/>
                <a:ea typeface="Goudy Old Style" charset="0"/>
                <a:cs typeface="Goudy Old Style" charset="0"/>
              </a:rPr>
              <a:t>living God is among you and that he will certainly drive out before you the Canaanites, Hittites, </a:t>
            </a:r>
            <a:r>
              <a:rPr lang="en-US" sz="4400" dirty="0" err="1">
                <a:latin typeface="Goudy Old Style" charset="0"/>
                <a:ea typeface="Goudy Old Style" charset="0"/>
                <a:cs typeface="Goudy Old Style" charset="0"/>
              </a:rPr>
              <a:t>Hivites</a:t>
            </a:r>
            <a:r>
              <a:rPr lang="en-US" sz="4400" dirty="0">
                <a:latin typeface="Goudy Old Style" charset="0"/>
                <a:ea typeface="Goudy Old Style" charset="0"/>
                <a:cs typeface="Goudy Old Style" charset="0"/>
              </a:rPr>
              <a:t>, </a:t>
            </a:r>
            <a:r>
              <a:rPr lang="en-US" sz="4400" dirty="0" err="1">
                <a:latin typeface="Goudy Old Style" charset="0"/>
                <a:ea typeface="Goudy Old Style" charset="0"/>
                <a:cs typeface="Goudy Old Style" charset="0"/>
              </a:rPr>
              <a:t>Perizzites</a:t>
            </a:r>
            <a:r>
              <a:rPr lang="en-US" sz="4400" dirty="0" smtClean="0">
                <a:latin typeface="Goudy Old Style" charset="0"/>
                <a:ea typeface="Goudy Old Style" charset="0"/>
                <a:cs typeface="Goudy Old Style" charset="0"/>
              </a:rPr>
              <a:t>, </a:t>
            </a:r>
            <a:r>
              <a:rPr lang="en-US" sz="4400" dirty="0" err="1" smtClean="0">
                <a:latin typeface="Goudy Old Style" charset="0"/>
                <a:ea typeface="Goudy Old Style" charset="0"/>
                <a:cs typeface="Goudy Old Style" charset="0"/>
              </a:rPr>
              <a:t>Girgashites</a:t>
            </a:r>
            <a:r>
              <a:rPr lang="en-US" sz="4400" dirty="0">
                <a:latin typeface="Goudy Old Style" charset="0"/>
                <a:ea typeface="Goudy Old Style" charset="0"/>
                <a:cs typeface="Goudy Old Style" charset="0"/>
              </a:rPr>
              <a:t>, Amorites and </a:t>
            </a:r>
            <a:r>
              <a:rPr lang="en-US" sz="4400" dirty="0" err="1">
                <a:latin typeface="Goudy Old Style" charset="0"/>
                <a:ea typeface="Goudy Old Style" charset="0"/>
                <a:cs typeface="Goudy Old Style" charset="0"/>
              </a:rPr>
              <a:t>Jebusites</a:t>
            </a:r>
            <a:r>
              <a:rPr lang="en-US" sz="4400" dirty="0">
                <a:latin typeface="Goudy Old Style" charset="0"/>
                <a:ea typeface="Goudy Old Style" charset="0"/>
                <a:cs typeface="Goudy Old Style" charset="0"/>
              </a:rPr>
              <a:t>. See, the ark of the covenant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of </a:t>
            </a:r>
            <a:r>
              <a:rPr lang="en-US" sz="4400" dirty="0">
                <a:latin typeface="Goudy Old Style" charset="0"/>
                <a:ea typeface="Goudy Old Style" charset="0"/>
                <a:cs typeface="Goudy Old Style" charset="0"/>
              </a:rPr>
              <a:t>all the earth will go into the Jordan ahead of you. Now then, choose twelve men from the tribes of Israel, one from each tribe. And as soon as the priests who carry the ark of 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 </a:t>
            </a:r>
            <a:r>
              <a:rPr lang="en-US" sz="4400" dirty="0" smtClean="0">
                <a:latin typeface="Goudy Old Style" charset="0"/>
                <a:ea typeface="Goudy Old Style" charset="0"/>
                <a:cs typeface="Goudy Old Style" charset="0"/>
              </a:rPr>
              <a:t>— the 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of </a:t>
            </a:r>
            <a:r>
              <a:rPr lang="en-US" sz="4400" dirty="0">
                <a:latin typeface="Goudy Old Style" charset="0"/>
                <a:ea typeface="Goudy Old Style" charset="0"/>
                <a:cs typeface="Goudy Old Style" charset="0"/>
              </a:rPr>
              <a:t>all the </a:t>
            </a:r>
            <a:r>
              <a:rPr lang="en-US" sz="4400" dirty="0" smtClean="0">
                <a:latin typeface="Goudy Old Style" charset="0"/>
                <a:ea typeface="Goudy Old Style" charset="0"/>
                <a:cs typeface="Goudy Old Style" charset="0"/>
              </a:rPr>
              <a:t>earth — set </a:t>
            </a:r>
            <a:r>
              <a:rPr lang="en-US" sz="4400" dirty="0">
                <a:latin typeface="Goudy Old Style" charset="0"/>
                <a:ea typeface="Goudy Old Style" charset="0"/>
                <a:cs typeface="Goudy Old Style" charset="0"/>
              </a:rPr>
              <a:t>foot in the Jordan</a:t>
            </a:r>
            <a:r>
              <a:rPr lang="en-US" sz="4400" dirty="0" smtClean="0">
                <a:latin typeface="Goudy Old Style" charset="0"/>
                <a:ea typeface="Goudy Old Style" charset="0"/>
                <a:cs typeface="Goudy Old Style" charset="0"/>
              </a:rPr>
              <a:t>,</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3356745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800767"/>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i</a:t>
            </a:r>
            <a:r>
              <a:rPr lang="en-US" sz="4400" dirty="0" smtClean="0">
                <a:latin typeface="Goudy Old Style" charset="0"/>
                <a:ea typeface="Goudy Old Style" charset="0"/>
                <a:cs typeface="Goudy Old Style" charset="0"/>
              </a:rPr>
              <a:t>ts waters </a:t>
            </a:r>
            <a:r>
              <a:rPr lang="en-US" sz="4400" dirty="0">
                <a:latin typeface="Goudy Old Style" charset="0"/>
                <a:ea typeface="Goudy Old Style" charset="0"/>
                <a:cs typeface="Goudy Old Style" charset="0"/>
              </a:rPr>
              <a:t>flowing downstream will be cut off and stand up in a heap</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Joshua </a:t>
            </a:r>
            <a:r>
              <a:rPr lang="en-US" sz="4400" dirty="0" smtClean="0">
                <a:latin typeface="Goudy Old Style" charset="0"/>
                <a:ea typeface="Goudy Old Style" charset="0"/>
                <a:cs typeface="Goudy Old Style" charset="0"/>
              </a:rPr>
              <a:t>3:7-13 (NIV</a:t>
            </a:r>
            <a:r>
              <a:rPr lang="en-US" sz="4400" dirty="0">
                <a:latin typeface="Goudy Old Style" charset="0"/>
                <a:ea typeface="Goudy Old Style" charset="0"/>
                <a:cs typeface="Goudy Old Style" charset="0"/>
              </a:rPr>
              <a:t>)</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147504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38475" y="137160"/>
            <a:ext cx="6115051" cy="6583680"/>
          </a:xfrm>
          <a:prstGeom prst="rect">
            <a:avLst/>
          </a:prstGeom>
        </p:spPr>
      </p:pic>
    </p:spTree>
    <p:extLst>
      <p:ext uri="{BB962C8B-B14F-4D97-AF65-F5344CB8AC3E}">
        <p14:creationId xmlns:p14="http://schemas.microsoft.com/office/powerpoint/2010/main" val="913755727"/>
      </p:ext>
    </p:extLst>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8199" y="274320"/>
            <a:ext cx="9975603" cy="6309360"/>
          </a:xfrm>
          <a:prstGeom prst="rect">
            <a:avLst/>
          </a:prstGeom>
        </p:spPr>
      </p:pic>
    </p:spTree>
    <p:extLst>
      <p:ext uri="{BB962C8B-B14F-4D97-AF65-F5344CB8AC3E}">
        <p14:creationId xmlns:p14="http://schemas.microsoft.com/office/powerpoint/2010/main" val="1037797318"/>
      </p:ext>
    </p:extLst>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When </a:t>
            </a:r>
            <a:r>
              <a:rPr lang="en-US" sz="4400" dirty="0">
                <a:latin typeface="Goudy Old Style" charset="0"/>
                <a:ea typeface="Goudy Old Style" charset="0"/>
                <a:cs typeface="Goudy Old Style" charset="0"/>
              </a:rPr>
              <a:t>the trumpets sounded, the army shouted, and at the sound of the trumpet, when the men gave a loud shout, the wall collapsed; so everyone charged straight in, and they took the city</a:t>
            </a:r>
            <a:r>
              <a:rPr lang="en-US" sz="4400" dirty="0" smtClean="0">
                <a:latin typeface="Goudy Old Style" charset="0"/>
                <a:ea typeface="Goudy Old Style" charset="0"/>
                <a:cs typeface="Goudy Old Style" charset="0"/>
              </a:rPr>
              <a:t>. Then they burned the whole city and everything in it, but they put the silver and gold and the articles of bronze and iron into the treasury of the 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’s house.</a:t>
            </a:r>
          </a:p>
          <a:p>
            <a:pPr algn="r"/>
            <a:r>
              <a:rPr lang="en-US" sz="4400" dirty="0">
                <a:latin typeface="Goudy Old Style" charset="0"/>
                <a:ea typeface="Goudy Old Style" charset="0"/>
                <a:cs typeface="Goudy Old Style" charset="0"/>
              </a:rPr>
              <a:t>Joshua </a:t>
            </a:r>
            <a:r>
              <a:rPr lang="en-US" sz="4400" dirty="0" smtClean="0">
                <a:latin typeface="Goudy Old Style" charset="0"/>
                <a:ea typeface="Goudy Old Style" charset="0"/>
                <a:cs typeface="Goudy Old Style" charset="0"/>
              </a:rPr>
              <a:t>6:20,24 </a:t>
            </a:r>
            <a:r>
              <a:rPr lang="en-US" sz="4400" dirty="0">
                <a:latin typeface="Goudy Old Style" charset="0"/>
                <a:ea typeface="Goudy Old Style" charset="0"/>
                <a:cs typeface="Goudy Old Style" charset="0"/>
              </a:rPr>
              <a:t>(NIV)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341635723"/>
      </p:ext>
    </p:extLst>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So </a:t>
            </a:r>
            <a:r>
              <a:rPr lang="en-US" sz="4400" dirty="0">
                <a:latin typeface="Goudy Old Style" charset="0"/>
                <a:ea typeface="Goudy Old Style" charset="0"/>
                <a:cs typeface="Goudy Old Style" charset="0"/>
              </a:rPr>
              <a:t>the </a:t>
            </a:r>
            <a:r>
              <a:rPr lang="en-US" sz="4400" dirty="0" smtClean="0">
                <a:latin typeface="Goudy Old Style" charset="0"/>
                <a:ea typeface="Goudy Old Style" charset="0"/>
                <a:cs typeface="Goudy Old Style" charset="0"/>
              </a:rPr>
              <a:t>L</a:t>
            </a:r>
            <a:r>
              <a:rPr lang="en-US" sz="3600" dirty="0" smtClean="0">
                <a:latin typeface="Goudy Old Style" charset="0"/>
                <a:ea typeface="Goudy Old Style" charset="0"/>
                <a:cs typeface="Goudy Old Style" charset="0"/>
              </a:rPr>
              <a:t>ORD</a:t>
            </a:r>
            <a:r>
              <a:rPr lang="en-US" sz="4400" dirty="0">
                <a:latin typeface="Goudy Old Style" charset="0"/>
                <a:ea typeface="Goudy Old Style" charset="0"/>
                <a:cs typeface="Goudy Old Style" charset="0"/>
              </a:rPr>
              <a:t> gave Israel all the land he had sworn to give their ancestors, and they took possession of it and settled </a:t>
            </a:r>
            <a:r>
              <a:rPr lang="en-US" sz="4400" dirty="0" smtClean="0">
                <a:latin typeface="Goudy Old Style" charset="0"/>
                <a:ea typeface="Goudy Old Style" charset="0"/>
                <a:cs typeface="Goudy Old Style" charset="0"/>
              </a:rPr>
              <a:t>there. The 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gave them rest on every side, just as he had sworn to their ancestors. Not one of their enemies withstood them; the 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 gave all their enemies into their hands. Not one of all the L</a:t>
            </a:r>
            <a:r>
              <a:rPr lang="en-US" sz="3600" dirty="0" smtClean="0">
                <a:latin typeface="Goudy Old Style" charset="0"/>
                <a:ea typeface="Goudy Old Style" charset="0"/>
                <a:cs typeface="Goudy Old Style" charset="0"/>
              </a:rPr>
              <a:t>ORD</a:t>
            </a:r>
            <a:r>
              <a:rPr lang="en-US" sz="4400" dirty="0" smtClean="0">
                <a:latin typeface="Goudy Old Style" charset="0"/>
                <a:ea typeface="Goudy Old Style" charset="0"/>
                <a:cs typeface="Goudy Old Style" charset="0"/>
              </a:rPr>
              <a:t>’s good promises to Israel failed; every one was fulfilled.</a:t>
            </a:r>
          </a:p>
          <a:p>
            <a:pPr algn="r"/>
            <a:r>
              <a:rPr lang="en-US" sz="4400" dirty="0">
                <a:latin typeface="Goudy Old Style" charset="0"/>
                <a:ea typeface="Goudy Old Style" charset="0"/>
                <a:cs typeface="Goudy Old Style" charset="0"/>
              </a:rPr>
              <a:t>Joshua </a:t>
            </a:r>
            <a:r>
              <a:rPr lang="en-US" sz="4400" dirty="0" smtClean="0">
                <a:latin typeface="Goudy Old Style" charset="0"/>
                <a:ea typeface="Goudy Old Style" charset="0"/>
                <a:cs typeface="Goudy Old Style" charset="0"/>
              </a:rPr>
              <a:t>21:43-45 </a:t>
            </a:r>
            <a:r>
              <a:rPr lang="en-US" sz="4400" dirty="0">
                <a:latin typeface="Goudy Old Style" charset="0"/>
                <a:ea typeface="Goudy Old Style" charset="0"/>
                <a:cs typeface="Goudy Old Style" charset="0"/>
              </a:rPr>
              <a:t>(NIV)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040337999"/>
      </p:ext>
    </p:extLst>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863417"/>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Here </a:t>
            </a:r>
            <a:r>
              <a:rPr lang="en-US" sz="4400" dirty="0">
                <a:latin typeface="Goudy Old Style" charset="0"/>
                <a:ea typeface="Goudy Old Style" charset="0"/>
                <a:cs typeface="Goudy Old Style" charset="0"/>
              </a:rPr>
              <a:t>is a list of the kings of the land that Joshua and the Israelites conquered on the west side of the </a:t>
            </a:r>
            <a:r>
              <a:rPr lang="en-US" sz="4400" dirty="0" smtClean="0">
                <a:latin typeface="Goudy Old Style" charset="0"/>
                <a:ea typeface="Goudy Old Style" charset="0"/>
                <a:cs typeface="Goudy Old Style" charset="0"/>
              </a:rPr>
              <a:t>Jordan…</a:t>
            </a:r>
          </a:p>
          <a:p>
            <a:pPr algn="just"/>
            <a:r>
              <a:rPr lang="en-US" sz="4400" dirty="0" smtClean="0">
                <a:latin typeface="Goudy Old Style" charset="0"/>
                <a:ea typeface="Goudy Old Style" charset="0"/>
                <a:cs typeface="Goudy Old Style" charset="0"/>
              </a:rPr>
              <a:t>the king of Jericho, </a:t>
            </a:r>
          </a:p>
          <a:p>
            <a:pPr algn="just"/>
            <a:r>
              <a:rPr lang="en-US" sz="4400" dirty="0" smtClean="0">
                <a:latin typeface="Goudy Old Style" charset="0"/>
                <a:ea typeface="Goudy Old Style" charset="0"/>
                <a:cs typeface="Goudy Old Style" charset="0"/>
              </a:rPr>
              <a:t>the king of Ai (near Bethel), </a:t>
            </a:r>
          </a:p>
          <a:p>
            <a:pPr algn="just"/>
            <a:r>
              <a:rPr lang="en-US" sz="4400" dirty="0" smtClean="0">
                <a:latin typeface="Goudy Old Style" charset="0"/>
                <a:ea typeface="Goudy Old Style" charset="0"/>
                <a:cs typeface="Goudy Old Style" charset="0"/>
              </a:rPr>
              <a:t>the king of Jerusalem, </a:t>
            </a:r>
          </a:p>
          <a:p>
            <a:pPr algn="just"/>
            <a:r>
              <a:rPr lang="en-US" sz="4400" dirty="0" smtClean="0">
                <a:latin typeface="Goudy Old Style" charset="0"/>
                <a:ea typeface="Goudy Old Style" charset="0"/>
                <a:cs typeface="Goudy Old Style" charset="0"/>
              </a:rPr>
              <a:t>the king of Hebron...</a:t>
            </a:r>
          </a:p>
          <a:p>
            <a:pPr algn="just"/>
            <a:r>
              <a:rPr lang="en-US" sz="3600" baseline="30000" dirty="0" smtClean="0">
                <a:latin typeface="Goudy Old Style" charset="0"/>
                <a:ea typeface="Goudy Old Style" charset="0"/>
                <a:cs typeface="Goudy Old Style" charset="0"/>
              </a:rPr>
              <a:t>24 </a:t>
            </a:r>
            <a:r>
              <a:rPr lang="en-US" sz="4400" dirty="0" smtClean="0">
                <a:latin typeface="Goudy Old Style" charset="0"/>
                <a:ea typeface="Goudy Old Style" charset="0"/>
                <a:cs typeface="Goudy Old Style" charset="0"/>
              </a:rPr>
              <a:t>the king of Tirzah, thirty-one kings in all.</a:t>
            </a:r>
            <a:endParaRPr lang="en-US" sz="4400" dirty="0">
              <a:latin typeface="Goudy Old Style" charset="0"/>
              <a:ea typeface="Goudy Old Style" charset="0"/>
              <a:cs typeface="Goudy Old Style" charset="0"/>
            </a:endParaRPr>
          </a:p>
          <a:p>
            <a:pPr algn="r"/>
            <a:r>
              <a:rPr lang="en-US" sz="4400" dirty="0" smtClean="0">
                <a:latin typeface="Goudy Old Style" charset="0"/>
                <a:ea typeface="Goudy Old Style" charset="0"/>
                <a:cs typeface="Goudy Old Style" charset="0"/>
              </a:rPr>
              <a:t>Joshua 12:7,9-10,24 </a:t>
            </a:r>
            <a:r>
              <a:rPr lang="en-US" sz="4400" dirty="0">
                <a:latin typeface="Goudy Old Style" charset="0"/>
                <a:ea typeface="Goudy Old Style" charset="0"/>
                <a:cs typeface="Goudy Old Style" charset="0"/>
              </a:rPr>
              <a:t>(NIV)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354367752"/>
      </p:ext>
    </p:extLst>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3477875"/>
          </a:xfrm>
          <a:prstGeom prst="rect">
            <a:avLst/>
          </a:prstGeom>
          <a:noFill/>
        </p:spPr>
        <p:txBody>
          <a:bodyPr wrap="square" rtlCol="0">
            <a:spAutoFit/>
          </a:bodyPr>
          <a:lstStyle/>
          <a:p>
            <a:pPr algn="just"/>
            <a:r>
              <a:rPr lang="en-US" sz="4400" dirty="0" smtClean="0">
                <a:latin typeface="Goudy Old Style" charset="0"/>
                <a:ea typeface="Goudy Old Style" charset="0"/>
                <a:cs typeface="Goudy Old Style" charset="0"/>
              </a:rPr>
              <a:t>The </a:t>
            </a:r>
            <a:r>
              <a:rPr lang="en-US" sz="4400" dirty="0">
                <a:latin typeface="Goudy Old Style" charset="0"/>
                <a:ea typeface="Goudy Old Style" charset="0"/>
                <a:cs typeface="Goudy Old Style" charset="0"/>
              </a:rPr>
              <a:t>men of Judah attacked Jerusalem also and took it. They put the city to the sword and set it on fire</a:t>
            </a:r>
            <a:r>
              <a:rPr lang="en-US" sz="4400" dirty="0" smtClean="0">
                <a:latin typeface="Goudy Old Style" charset="0"/>
                <a:ea typeface="Goudy Old Style" charset="0"/>
                <a:cs typeface="Goudy Old Style" charset="0"/>
              </a:rPr>
              <a:t>.</a:t>
            </a:r>
          </a:p>
          <a:p>
            <a:pPr algn="r"/>
            <a:r>
              <a:rPr lang="en-US" sz="4400" dirty="0">
                <a:latin typeface="Goudy Old Style" charset="0"/>
                <a:ea typeface="Goudy Old Style" charset="0"/>
                <a:cs typeface="Goudy Old Style" charset="0"/>
              </a:rPr>
              <a:t>Judges 1:8 (NIV)</a:t>
            </a:r>
          </a:p>
          <a:p>
            <a:pPr algn="just"/>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87714337"/>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05593"/>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they multiplied greatly, increased in numbers and became so numerous that the land was filled with </a:t>
            </a:r>
            <a:r>
              <a:rPr lang="en-US" sz="4400" dirty="0" smtClean="0">
                <a:latin typeface="Goudy Old Style" charset="0"/>
                <a:ea typeface="Goudy Old Style" charset="0"/>
                <a:cs typeface="Goudy Old Style" charset="0"/>
              </a:rPr>
              <a:t>them. Then </a:t>
            </a:r>
            <a:r>
              <a:rPr lang="en-US" sz="4400" dirty="0">
                <a:latin typeface="Goudy Old Style" charset="0"/>
                <a:ea typeface="Goudy Old Style" charset="0"/>
                <a:cs typeface="Goudy Old Style" charset="0"/>
              </a:rPr>
              <a:t>a new king, to whom Joseph meant nothing, came to power in Egypt. “Look,” he said to his people, “the Israelites have become </a:t>
            </a:r>
            <a:r>
              <a:rPr lang="en-US" sz="4400" dirty="0" smtClean="0">
                <a:latin typeface="Goudy Old Style" charset="0"/>
                <a:ea typeface="Goudy Old Style" charset="0"/>
                <a:cs typeface="Goudy Old Style" charset="0"/>
              </a:rPr>
              <a:t>far too </a:t>
            </a:r>
            <a:r>
              <a:rPr lang="en-US" sz="4400" dirty="0">
                <a:latin typeface="Goudy Old Style" charset="0"/>
                <a:ea typeface="Goudy Old Style" charset="0"/>
                <a:cs typeface="Goudy Old Style" charset="0"/>
              </a:rPr>
              <a:t>numerous for us. Come, we must </a:t>
            </a:r>
            <a:r>
              <a:rPr lang="en-US" sz="4400" dirty="0" smtClean="0">
                <a:latin typeface="Goudy Old Style" charset="0"/>
                <a:ea typeface="Goudy Old Style" charset="0"/>
                <a:cs typeface="Goudy Old Style" charset="0"/>
              </a:rPr>
              <a:t>deal shrewdly  with them </a:t>
            </a:r>
            <a:r>
              <a:rPr lang="en-US" sz="4400" dirty="0">
                <a:latin typeface="Goudy Old Style" charset="0"/>
                <a:ea typeface="Goudy Old Style" charset="0"/>
                <a:cs typeface="Goudy Old Style" charset="0"/>
              </a:rPr>
              <a:t>or they will become even more numerous and, if war breaks out, will join our enemies, fight against us and leave the country</a:t>
            </a:r>
            <a:r>
              <a:rPr lang="en-US" sz="4400" dirty="0" smtClean="0">
                <a:latin typeface="Goudy Old Style" charset="0"/>
                <a:ea typeface="Goudy Old Style" charset="0"/>
                <a:cs typeface="Goudy Old Style" charset="0"/>
              </a:rPr>
              <a:t>.”</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615364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2800767"/>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So they put slave masters over them to oppress them with forced labor, and they built </a:t>
            </a:r>
            <a:r>
              <a:rPr lang="en-US" sz="4400" dirty="0" err="1">
                <a:latin typeface="Goudy Old Style" charset="0"/>
                <a:ea typeface="Goudy Old Style" charset="0"/>
                <a:cs typeface="Goudy Old Style" charset="0"/>
              </a:rPr>
              <a:t>Pithom</a:t>
            </a:r>
            <a:r>
              <a:rPr lang="en-US" sz="4400" dirty="0">
                <a:latin typeface="Goudy Old Style" charset="0"/>
                <a:ea typeface="Goudy Old Style" charset="0"/>
                <a:cs typeface="Goudy Old Style" charset="0"/>
              </a:rPr>
              <a:t> and </a:t>
            </a:r>
            <a:r>
              <a:rPr lang="en-US" sz="4400" dirty="0" err="1">
                <a:latin typeface="Goudy Old Style" charset="0"/>
                <a:ea typeface="Goudy Old Style" charset="0"/>
                <a:cs typeface="Goudy Old Style" charset="0"/>
              </a:rPr>
              <a:t>Rameses</a:t>
            </a:r>
            <a:r>
              <a:rPr lang="en-US" sz="4400" dirty="0">
                <a:latin typeface="Goudy Old Style" charset="0"/>
                <a:ea typeface="Goudy Old Style" charset="0"/>
                <a:cs typeface="Goudy Old Style" charset="0"/>
              </a:rPr>
              <a:t> as store cities for </a:t>
            </a:r>
            <a:r>
              <a:rPr lang="en-US" sz="4400" dirty="0" smtClean="0">
                <a:latin typeface="Goudy Old Style" charset="0"/>
                <a:ea typeface="Goudy Old Style" charset="0"/>
                <a:cs typeface="Goudy Old Style" charset="0"/>
              </a:rPr>
              <a:t>Pharaoh. </a:t>
            </a:r>
          </a:p>
          <a:p>
            <a:pPr algn="r"/>
            <a:r>
              <a:rPr lang="en-US" sz="4400" dirty="0" smtClean="0">
                <a:latin typeface="Goudy Old Style" charset="0"/>
                <a:ea typeface="Goudy Old Style" charset="0"/>
                <a:cs typeface="Goudy Old Style" charset="0"/>
              </a:rPr>
              <a:t>Exodus 1:1-11 (NIV)</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23945932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552943" y="91440"/>
            <a:ext cx="5086115" cy="6675120"/>
          </a:xfrm>
          <a:prstGeom prst="rect">
            <a:avLst/>
          </a:prstGeom>
        </p:spPr>
      </p:pic>
    </p:spTree>
    <p:extLst>
      <p:ext uri="{BB962C8B-B14F-4D97-AF65-F5344CB8AC3E}">
        <p14:creationId xmlns:p14="http://schemas.microsoft.com/office/powerpoint/2010/main" val="1605537381"/>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Exodus </a:t>
            </a:r>
            <a:r>
              <a:rPr lang="en-US" sz="4400" dirty="0" smtClean="0">
                <a:latin typeface="Goudy Old Style" charset="0"/>
                <a:ea typeface="Goudy Old Style" charset="0"/>
                <a:cs typeface="Goudy Old Style" charset="0"/>
              </a:rPr>
              <a:t>2:1-10</a:t>
            </a:r>
            <a:r>
              <a:rPr lang="en-US" sz="4400" dirty="0">
                <a:latin typeface="Goudy Old Style" charset="0"/>
                <a:ea typeface="Goudy Old Style" charset="0"/>
                <a:cs typeface="Goudy Old Style" charset="0"/>
              </a:rPr>
              <a:t> </a:t>
            </a:r>
            <a:r>
              <a:rPr lang="en-US" sz="4400" dirty="0" smtClean="0">
                <a:latin typeface="Goudy Old Style" charset="0"/>
                <a:ea typeface="Goudy Old Style" charset="0"/>
                <a:cs typeface="Goudy Old Style" charset="0"/>
              </a:rPr>
              <a:t>(NIV</a:t>
            </a:r>
            <a:r>
              <a:rPr lang="en-US" sz="4400" dirty="0">
                <a:latin typeface="Goudy Old Style" charset="0"/>
                <a:ea typeface="Goudy Old Style" charset="0"/>
                <a:cs typeface="Goudy Old Style" charset="0"/>
              </a:rPr>
              <a:t>)</a:t>
            </a:r>
          </a:p>
          <a:p>
            <a:pPr algn="just"/>
            <a:r>
              <a:rPr lang="en-US" sz="4400" dirty="0">
                <a:latin typeface="Goudy Old Style" charset="0"/>
                <a:ea typeface="Goudy Old Style" charset="0"/>
                <a:cs typeface="Goudy Old Style" charset="0"/>
              </a:rPr>
              <a:t>Now a man of the tribe of Levi married a Levite woman, and she became pregnant and gave birth to a son. When she saw that he was a fine child, she hid him for three months. But when she could hide him no longer, she got a papyrus basket for him and coated it with tar and pitch. Then she placed the child in it and put it among the reeds along the bank of the Nile. His sister </a:t>
            </a:r>
            <a:r>
              <a:rPr lang="en-US" sz="4400" dirty="0" smtClean="0">
                <a:latin typeface="Goudy Old Style" charset="0"/>
                <a:ea typeface="Goudy Old Style" charset="0"/>
                <a:cs typeface="Goudy Old Style" charset="0"/>
              </a:rPr>
              <a:t>stood</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134096175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20040"/>
            <a:ext cx="11430000" cy="6186309"/>
          </a:xfrm>
          <a:prstGeom prst="rect">
            <a:avLst/>
          </a:prstGeom>
          <a:noFill/>
        </p:spPr>
        <p:txBody>
          <a:bodyPr wrap="square" rtlCol="0">
            <a:spAutoFit/>
          </a:bodyPr>
          <a:lstStyle/>
          <a:p>
            <a:pPr algn="just"/>
            <a:r>
              <a:rPr lang="en-US" sz="4400" dirty="0">
                <a:latin typeface="Goudy Old Style" charset="0"/>
                <a:ea typeface="Goudy Old Style" charset="0"/>
                <a:cs typeface="Goudy Old Style" charset="0"/>
              </a:rPr>
              <a:t>at a distance to see what would happen to him.</a:t>
            </a:r>
          </a:p>
          <a:p>
            <a:pPr algn="just"/>
            <a:r>
              <a:rPr lang="en-US" sz="4400" dirty="0">
                <a:latin typeface="Goudy Old Style" charset="0"/>
                <a:ea typeface="Goudy Old Style" charset="0"/>
                <a:cs typeface="Goudy Old Style" charset="0"/>
              </a:rPr>
              <a:t>Then Pharaoh’s daughter went down to the Nile to bathe, and her attendants were walking along the riverbank. She saw the basket among the reeds and sent her female slave to get it. She opened it and saw the baby. He was crying, and she felt sorry for him. “This is one of the Hebrew babies,” she </a:t>
            </a:r>
            <a:r>
              <a:rPr lang="en-US" sz="4400" dirty="0" smtClean="0">
                <a:latin typeface="Goudy Old Style" charset="0"/>
                <a:ea typeface="Goudy Old Style" charset="0"/>
                <a:cs typeface="Goudy Old Style" charset="0"/>
              </a:rPr>
              <a:t>said. Then </a:t>
            </a:r>
            <a:r>
              <a:rPr lang="en-US" sz="4400" dirty="0">
                <a:latin typeface="Goudy Old Style" charset="0"/>
                <a:ea typeface="Goudy Old Style" charset="0"/>
                <a:cs typeface="Goudy Old Style" charset="0"/>
              </a:rPr>
              <a:t>his sister asked Pharaoh’s daughter, “Shall I go and get one of the Hebrew women </a:t>
            </a:r>
            <a:r>
              <a:rPr lang="en-US" sz="4400" dirty="0" smtClean="0">
                <a:latin typeface="Goudy Old Style" charset="0"/>
                <a:ea typeface="Goudy Old Style" charset="0"/>
                <a:cs typeface="Goudy Old Style" charset="0"/>
              </a:rPr>
              <a:t>to</a:t>
            </a:r>
            <a:endParaRPr lang="en-US" sz="4400" dirty="0">
              <a:latin typeface="Goudy Old Style" charset="0"/>
              <a:ea typeface="Goudy Old Style" charset="0"/>
              <a:cs typeface="Goudy Old Style" charset="0"/>
            </a:endParaRPr>
          </a:p>
        </p:txBody>
      </p:sp>
    </p:spTree>
    <p:extLst>
      <p:ext uri="{BB962C8B-B14F-4D97-AF65-F5344CB8AC3E}">
        <p14:creationId xmlns:p14="http://schemas.microsoft.com/office/powerpoint/2010/main" val="33651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4400" dirty="0" smtClean="0">
            <a:latin typeface="Goudy Old Style" charset="0"/>
            <a:ea typeface="Goudy Old Style" charset="0"/>
            <a:cs typeface="Goudy Old Style" charset="0"/>
          </a:defRPr>
        </a:defPPr>
      </a:lstStyle>
    </a:txDef>
  </a:objectDefaults>
  <a:extraClrSchemeLst/>
  <a:extLst>
    <a:ext uri="{05A4C25C-085E-4340-85A3-A5531E510DB2}">
      <thm15:themeFamily xmlns:thm15="http://schemas.microsoft.com/office/thememl/2012/main" name="Office Theme" id="{62F939B6-93AF-4DB8-9C6B-D6C7DFDC589F}" vid="{4F46216B-77A9-411A-B9D3-5023FCB70208}"/>
    </a:ext>
  </a:extLst>
</a:theme>
</file>

<file path=docProps/app.xml><?xml version="1.0" encoding="utf-8"?>
<Properties xmlns="http://schemas.openxmlformats.org/officeDocument/2006/extended-properties" xmlns:vt="http://schemas.openxmlformats.org/officeDocument/2006/docPropsVTypes">
  <Template>Office Theme</Template>
  <TotalTime>1528</TotalTime>
  <Words>585</Words>
  <Application>Microsoft Macintosh PowerPoint</Application>
  <PresentationFormat>Widescreen</PresentationFormat>
  <Paragraphs>72</Paragraphs>
  <Slides>48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Antique Olive Std Nord</vt:lpstr>
      <vt:lpstr>Arial</vt:lpstr>
      <vt:lpstr>Calibri</vt:lpstr>
      <vt:lpstr>Calibri Light</vt:lpstr>
      <vt:lpstr>Fedra Sans Std Bold</vt:lpstr>
      <vt:lpstr>Goudy Old Style</vt:lpstr>
      <vt:lpstr>Office Theme</vt:lpstr>
      <vt:lpstr>ISRAEL The Story of God’s People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Dave Soto</dc:creator>
  <cp:lastModifiedBy>Dave Soto</cp:lastModifiedBy>
  <cp:revision>124</cp:revision>
  <dcterms:created xsi:type="dcterms:W3CDTF">2019-01-30T04:37:16Z</dcterms:created>
  <dcterms:modified xsi:type="dcterms:W3CDTF">2019-02-10T22:26:26Z</dcterms:modified>
</cp:coreProperties>
</file>