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 id="270" r:id="rId16"/>
    <p:sldId id="272" r:id="rId17"/>
    <p:sldId id="274" r:id="rId18"/>
    <p:sldId id="279" r:id="rId19"/>
    <p:sldId id="273" r:id="rId20"/>
    <p:sldId id="271" r:id="rId21"/>
    <p:sldId id="275" r:id="rId22"/>
    <p:sldId id="276" r:id="rId23"/>
    <p:sldId id="277" r:id="rId24"/>
    <p:sldId id="278" r:id="rId25"/>
    <p:sldId id="280" r:id="rId26"/>
    <p:sldId id="281" r:id="rId27"/>
    <p:sldId id="282" r:id="rId28"/>
    <p:sldId id="283" r:id="rId29"/>
    <p:sldId id="287" r:id="rId30"/>
    <p:sldId id="286" r:id="rId31"/>
    <p:sldId id="288" r:id="rId32"/>
    <p:sldId id="285" r:id="rId33"/>
    <p:sldId id="289" r:id="rId34"/>
    <p:sldId id="284" r:id="rId35"/>
    <p:sldId id="290" r:id="rId36"/>
    <p:sldId id="293" r:id="rId37"/>
    <p:sldId id="291" r:id="rId38"/>
    <p:sldId id="294" r:id="rId39"/>
    <p:sldId id="295" r:id="rId40"/>
    <p:sldId id="297" r:id="rId41"/>
    <p:sldId id="296" r:id="rId42"/>
    <p:sldId id="298" r:id="rId43"/>
    <p:sldId id="2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39" d="100"/>
          <a:sy n="39" d="100"/>
        </p:scale>
        <p:origin x="66" y="1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45A0-1C07-4B0C-B6EB-AE32939DF3EC}"/>
              </a:ext>
            </a:extLst>
          </p:cNvPr>
          <p:cNvSpPr>
            <a:spLocks noGrp="1"/>
          </p:cNvSpPr>
          <p:nvPr>
            <p:ph type="ctrTitle"/>
          </p:nvPr>
        </p:nvSpPr>
        <p:spPr/>
        <p:txBody>
          <a:bodyPr/>
          <a:lstStyle/>
          <a:p>
            <a:r>
              <a:rPr lang="en-US" dirty="0"/>
              <a:t>Hot Button Issues</a:t>
            </a:r>
          </a:p>
        </p:txBody>
      </p:sp>
      <p:sp>
        <p:nvSpPr>
          <p:cNvPr id="3" name="Subtitle 2">
            <a:extLst>
              <a:ext uri="{FF2B5EF4-FFF2-40B4-BE49-F238E27FC236}">
                <a16:creationId xmlns:a16="http://schemas.microsoft.com/office/drawing/2014/main" id="{D46F3BCB-401C-4AAB-B192-B4395DA6BB08}"/>
              </a:ext>
            </a:extLst>
          </p:cNvPr>
          <p:cNvSpPr>
            <a:spLocks noGrp="1"/>
          </p:cNvSpPr>
          <p:nvPr>
            <p:ph type="subTitle" idx="1"/>
          </p:nvPr>
        </p:nvSpPr>
        <p:spPr/>
        <p:txBody>
          <a:bodyPr/>
          <a:lstStyle/>
          <a:p>
            <a:r>
              <a:rPr lang="en-US" dirty="0"/>
              <a:t>Calvinism vs. </a:t>
            </a:r>
            <a:r>
              <a:rPr lang="en-US" dirty="0" err="1"/>
              <a:t>arminianism</a:t>
            </a:r>
            <a:endParaRPr lang="en-US" dirty="0"/>
          </a:p>
        </p:txBody>
      </p:sp>
    </p:spTree>
    <p:extLst>
      <p:ext uri="{BB962C8B-B14F-4D97-AF65-F5344CB8AC3E}">
        <p14:creationId xmlns:p14="http://schemas.microsoft.com/office/powerpoint/2010/main" val="248024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lnSpcReduction="20000"/>
          </a:bodyPr>
          <a:lstStyle/>
          <a:p>
            <a:pPr marL="0" indent="0">
              <a:buNone/>
            </a:pPr>
            <a:r>
              <a:rPr lang="en-US" sz="4200" b="1" dirty="0"/>
              <a:t>John 10:11, 14-15</a:t>
            </a:r>
          </a:p>
          <a:p>
            <a:pPr marL="0" indent="0">
              <a:buNone/>
            </a:pPr>
            <a:r>
              <a:rPr lang="en-US" sz="4200" dirty="0"/>
              <a:t>I am the good shepherd. The good shepherd lays down his life for the sheep….</a:t>
            </a:r>
            <a:r>
              <a:rPr lang="en-US" sz="4200" baseline="30000" dirty="0"/>
              <a:t>14</a:t>
            </a:r>
            <a:r>
              <a:rPr lang="en-US" sz="4200" dirty="0"/>
              <a:t> I am the good shepherd. I know my own and my own know me,  </a:t>
            </a:r>
            <a:r>
              <a:rPr lang="en-US" sz="4200" baseline="30000" dirty="0"/>
              <a:t>15 </a:t>
            </a:r>
            <a:r>
              <a:rPr lang="en-US" sz="4200" dirty="0"/>
              <a:t>just as the Father knows me and I know the Father; and I lay down my life for the sheep.</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Limited Atonement</a:t>
            </a:r>
          </a:p>
        </p:txBody>
      </p:sp>
    </p:spTree>
    <p:extLst>
      <p:ext uri="{BB962C8B-B14F-4D97-AF65-F5344CB8AC3E}">
        <p14:creationId xmlns:p14="http://schemas.microsoft.com/office/powerpoint/2010/main" val="173323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indent="0">
              <a:buNone/>
            </a:pPr>
            <a:r>
              <a:rPr lang="en-US" sz="4200" b="1" dirty="0"/>
              <a:t>Matthew 26:28 </a:t>
            </a:r>
          </a:p>
          <a:p>
            <a:pPr marL="0" indent="0">
              <a:buNone/>
            </a:pPr>
            <a:r>
              <a:rPr lang="en-US" sz="4200" dirty="0"/>
              <a:t>for this is my blood of the covenant, which is poured out for many for the forgiveness of sins.</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Limited Atonement</a:t>
            </a:r>
          </a:p>
        </p:txBody>
      </p:sp>
    </p:spTree>
    <p:extLst>
      <p:ext uri="{BB962C8B-B14F-4D97-AF65-F5344CB8AC3E}">
        <p14:creationId xmlns:p14="http://schemas.microsoft.com/office/powerpoint/2010/main" val="415903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lnSpcReduction="10000"/>
          </a:bodyPr>
          <a:lstStyle/>
          <a:p>
            <a:pPr marL="0" indent="0">
              <a:buNone/>
            </a:pPr>
            <a:r>
              <a:rPr lang="en-US" sz="4200" b="1" dirty="0"/>
              <a:t>John 6:44,65 </a:t>
            </a:r>
          </a:p>
          <a:p>
            <a:pPr marL="0" indent="0">
              <a:buNone/>
            </a:pPr>
            <a:r>
              <a:rPr lang="en-US" sz="4200" baseline="30000" dirty="0"/>
              <a:t>44</a:t>
            </a:r>
            <a:r>
              <a:rPr lang="en-US" sz="4200" dirty="0"/>
              <a:t> No one can come to me unless the Father who sent me draws him…. </a:t>
            </a:r>
            <a:r>
              <a:rPr lang="en-US" sz="4200" baseline="30000" dirty="0"/>
              <a:t>65</a:t>
            </a:r>
            <a:r>
              <a:rPr lang="en-US" sz="4200" dirty="0"/>
              <a:t> And he said, "This is why I told you that no one can come to me unless it is granted him by the Father."</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Irresistible Grace</a:t>
            </a:r>
          </a:p>
        </p:txBody>
      </p:sp>
    </p:spTree>
    <p:extLst>
      <p:ext uri="{BB962C8B-B14F-4D97-AF65-F5344CB8AC3E}">
        <p14:creationId xmlns:p14="http://schemas.microsoft.com/office/powerpoint/2010/main" val="20633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77500" lnSpcReduction="20000"/>
          </a:bodyPr>
          <a:lstStyle/>
          <a:p>
            <a:pPr marL="0" indent="0">
              <a:buNone/>
            </a:pPr>
            <a:r>
              <a:rPr lang="en-US" sz="4200" b="1" dirty="0"/>
              <a:t>Philippians 1:29 </a:t>
            </a:r>
          </a:p>
          <a:p>
            <a:pPr marL="0" indent="0">
              <a:buNone/>
            </a:pPr>
            <a:r>
              <a:rPr lang="en-US" sz="4200" dirty="0"/>
              <a:t>For it has been granted to you that for the sake of Christ you should not only believe in him but also suffer for his sake,</a:t>
            </a:r>
          </a:p>
          <a:p>
            <a:pPr marL="0" indent="0">
              <a:buNone/>
            </a:pPr>
            <a:r>
              <a:rPr lang="en-US" sz="4200" b="1" dirty="0"/>
              <a:t>Eph. 2:8 </a:t>
            </a:r>
          </a:p>
          <a:p>
            <a:pPr marL="0" indent="0">
              <a:buNone/>
            </a:pPr>
            <a:r>
              <a:rPr lang="en-US" sz="4200" dirty="0"/>
              <a:t>For by grace you have been saved through faith. And this is not your own doing; it is the gift of God,</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Irresistible Grace</a:t>
            </a:r>
          </a:p>
        </p:txBody>
      </p:sp>
    </p:spTree>
    <p:extLst>
      <p:ext uri="{BB962C8B-B14F-4D97-AF65-F5344CB8AC3E}">
        <p14:creationId xmlns:p14="http://schemas.microsoft.com/office/powerpoint/2010/main" val="138945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a:bodyPr>
          <a:lstStyle/>
          <a:p>
            <a:pPr marL="0" indent="0">
              <a:buNone/>
            </a:pPr>
            <a:r>
              <a:rPr lang="en-US" sz="4000" b="1" dirty="0"/>
              <a:t>Mk. 13:13 ESV</a:t>
            </a:r>
            <a:r>
              <a:rPr lang="en-US" sz="4000" dirty="0"/>
              <a:t>  </a:t>
            </a:r>
            <a:r>
              <a:rPr lang="en-US" sz="4000" baseline="30000" dirty="0"/>
              <a:t>13</a:t>
            </a:r>
            <a:r>
              <a:rPr lang="en-US" sz="4000" dirty="0"/>
              <a:t> And you will be hated by all for my name's sake. But the one who endures to the end will be saved.</a:t>
            </a:r>
          </a:p>
          <a:p>
            <a:pPr marL="0" indent="0">
              <a:buNone/>
            </a:pPr>
            <a:r>
              <a:rPr lang="en-US" sz="4000" b="1" dirty="0"/>
              <a:t>Heb. 3:14 ESV</a:t>
            </a:r>
            <a:r>
              <a:rPr lang="en-US" sz="4000" dirty="0"/>
              <a:t> </a:t>
            </a:r>
            <a:r>
              <a:rPr lang="en-US" sz="4000" baseline="30000" dirty="0"/>
              <a:t>14</a:t>
            </a:r>
            <a:r>
              <a:rPr lang="en-US" sz="4000" dirty="0"/>
              <a:t> For we have come to share in Christ, if indeed we hold our original confidence firm to the end.</a:t>
            </a:r>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Perseverance of the Saints</a:t>
            </a:r>
          </a:p>
        </p:txBody>
      </p:sp>
    </p:spTree>
    <p:extLst>
      <p:ext uri="{BB962C8B-B14F-4D97-AF65-F5344CB8AC3E}">
        <p14:creationId xmlns:p14="http://schemas.microsoft.com/office/powerpoint/2010/main" val="410470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lvl="2" indent="0">
              <a:buNone/>
            </a:pPr>
            <a:r>
              <a:rPr lang="en-US" sz="2800" b="1" dirty="0"/>
              <a:t>1 Jn. 2:19 ESV</a:t>
            </a:r>
            <a:r>
              <a:rPr lang="en-US" sz="2800" dirty="0"/>
              <a:t>  </a:t>
            </a:r>
            <a:r>
              <a:rPr lang="en-US" sz="2800" baseline="30000" dirty="0"/>
              <a:t>19</a:t>
            </a:r>
            <a:r>
              <a:rPr lang="en-US" sz="2800" dirty="0"/>
              <a:t> They went out from us, but they were not of us; for if they had been of us, they would have continued with us. But they went out, that it might become plain that they all are not of us.</a:t>
            </a:r>
          </a:p>
          <a:p>
            <a:pPr marL="0" lvl="2" indent="0">
              <a:buNone/>
            </a:pPr>
            <a:r>
              <a:rPr lang="en-US" sz="2800" b="1" dirty="0"/>
              <a:t>1 Cor. 1:7-8 ESV</a:t>
            </a:r>
            <a:r>
              <a:rPr lang="en-US" sz="2800" dirty="0"/>
              <a:t>  </a:t>
            </a:r>
            <a:r>
              <a:rPr lang="en-US" sz="2800" baseline="30000" dirty="0"/>
              <a:t>7</a:t>
            </a:r>
            <a:r>
              <a:rPr lang="en-US" sz="2800" dirty="0"/>
              <a:t> so that you are not lacking in any gift, as you wait for the revealing of our Lord Jesus Christ,  </a:t>
            </a:r>
            <a:r>
              <a:rPr lang="en-US" sz="2800" baseline="30000" dirty="0"/>
              <a:t>8</a:t>
            </a:r>
            <a:r>
              <a:rPr lang="en-US" sz="2800" dirty="0"/>
              <a:t> who will sustain you to the end, guiltless in the day of our Lord Jesus Christ.</a:t>
            </a:r>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Perseverance of the Saints</a:t>
            </a:r>
          </a:p>
        </p:txBody>
      </p:sp>
    </p:spTree>
    <p:extLst>
      <p:ext uri="{BB962C8B-B14F-4D97-AF65-F5344CB8AC3E}">
        <p14:creationId xmlns:p14="http://schemas.microsoft.com/office/powerpoint/2010/main" val="148510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lvl="2" indent="0">
              <a:buNone/>
            </a:pPr>
            <a:r>
              <a:rPr lang="en-US" sz="4800" dirty="0"/>
              <a:t>Questions so far?</a:t>
            </a:r>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endParaRPr lang="en-US" sz="4400" dirty="0"/>
          </a:p>
        </p:txBody>
      </p:sp>
    </p:spTree>
    <p:extLst>
      <p:ext uri="{BB962C8B-B14F-4D97-AF65-F5344CB8AC3E}">
        <p14:creationId xmlns:p14="http://schemas.microsoft.com/office/powerpoint/2010/main" val="20276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685800" lvl="2" indent="-685800"/>
            <a:r>
              <a:rPr lang="en-US" sz="4800" dirty="0"/>
              <a:t>There is a difference between pop-Arminianism and classical Arminianism.</a:t>
            </a:r>
          </a:p>
          <a:p>
            <a:pPr marL="0" lvl="2" indent="0">
              <a:buNone/>
            </a:pPr>
            <a:endParaRPr lang="en-US" sz="4800" dirty="0"/>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endParaRPr lang="en-US" sz="4400" dirty="0"/>
          </a:p>
        </p:txBody>
      </p:sp>
    </p:spTree>
    <p:extLst>
      <p:ext uri="{BB962C8B-B14F-4D97-AF65-F5344CB8AC3E}">
        <p14:creationId xmlns:p14="http://schemas.microsoft.com/office/powerpoint/2010/main" val="48447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lvl="2" indent="0">
              <a:buNone/>
            </a:pPr>
            <a:endParaRPr lang="en-US" sz="4800" dirty="0"/>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endParaRPr lang="en-US" sz="4400" dirty="0"/>
          </a:p>
        </p:txBody>
      </p:sp>
      <p:graphicFrame>
        <p:nvGraphicFramePr>
          <p:cNvPr id="2" name="Table 1">
            <a:extLst>
              <a:ext uri="{FF2B5EF4-FFF2-40B4-BE49-F238E27FC236}">
                <a16:creationId xmlns:a16="http://schemas.microsoft.com/office/drawing/2014/main" id="{A8B0FD32-DD54-4F02-BD41-C01529F72974}"/>
              </a:ext>
            </a:extLst>
          </p:cNvPr>
          <p:cNvGraphicFramePr>
            <a:graphicFrameLocks noGrp="1"/>
          </p:cNvGraphicFramePr>
          <p:nvPr>
            <p:extLst>
              <p:ext uri="{D42A27DB-BD31-4B8C-83A1-F6EECF244321}">
                <p14:modId xmlns:p14="http://schemas.microsoft.com/office/powerpoint/2010/main" val="915813128"/>
              </p:ext>
            </p:extLst>
          </p:nvPr>
        </p:nvGraphicFramePr>
        <p:xfrm>
          <a:off x="812800" y="1373574"/>
          <a:ext cx="10549468" cy="4874825"/>
        </p:xfrm>
        <a:graphic>
          <a:graphicData uri="http://schemas.openxmlformats.org/drawingml/2006/table">
            <a:tbl>
              <a:tblPr firstRow="1" bandRow="1">
                <a:tableStyleId>{5C22544A-7EE6-4342-B048-85BDC9FD1C3A}</a:tableStyleId>
              </a:tblPr>
              <a:tblGrid>
                <a:gridCol w="4937101">
                  <a:extLst>
                    <a:ext uri="{9D8B030D-6E8A-4147-A177-3AD203B41FA5}">
                      <a16:colId xmlns:a16="http://schemas.microsoft.com/office/drawing/2014/main" val="2157778091"/>
                    </a:ext>
                  </a:extLst>
                </a:gridCol>
                <a:gridCol w="5612367">
                  <a:extLst>
                    <a:ext uri="{9D8B030D-6E8A-4147-A177-3AD203B41FA5}">
                      <a16:colId xmlns:a16="http://schemas.microsoft.com/office/drawing/2014/main" val="924761030"/>
                    </a:ext>
                  </a:extLst>
                </a:gridCol>
              </a:tblGrid>
              <a:tr h="785989">
                <a:tc>
                  <a:txBody>
                    <a:bodyPr/>
                    <a:lstStyle/>
                    <a:p>
                      <a:r>
                        <a:rPr lang="en-US" sz="2800" dirty="0"/>
                        <a:t>Calvinism</a:t>
                      </a:r>
                    </a:p>
                  </a:txBody>
                  <a:tcPr/>
                </a:tc>
                <a:tc>
                  <a:txBody>
                    <a:bodyPr/>
                    <a:lstStyle/>
                    <a:p>
                      <a:r>
                        <a:rPr lang="en-US" sz="2800" dirty="0"/>
                        <a:t>Arminianism</a:t>
                      </a:r>
                    </a:p>
                  </a:txBody>
                  <a:tcPr/>
                </a:tc>
                <a:extLst>
                  <a:ext uri="{0D108BD9-81ED-4DB2-BD59-A6C34878D82A}">
                    <a16:rowId xmlns:a16="http://schemas.microsoft.com/office/drawing/2014/main" val="219200246"/>
                  </a:ext>
                </a:extLst>
              </a:tr>
              <a:tr h="785989">
                <a:tc>
                  <a:txBody>
                    <a:bodyPr/>
                    <a:lstStyle/>
                    <a:p>
                      <a:r>
                        <a:rPr lang="en-US" sz="2800" dirty="0"/>
                        <a:t>Total Depravity</a:t>
                      </a:r>
                    </a:p>
                  </a:txBody>
                  <a:tcPr/>
                </a:tc>
                <a:tc>
                  <a:txBody>
                    <a:bodyPr/>
                    <a:lstStyle/>
                    <a:p>
                      <a:r>
                        <a:rPr lang="en-US" sz="2800" dirty="0"/>
                        <a:t>Total Depravity</a:t>
                      </a:r>
                    </a:p>
                  </a:txBody>
                  <a:tcPr/>
                </a:tc>
                <a:extLst>
                  <a:ext uri="{0D108BD9-81ED-4DB2-BD59-A6C34878D82A}">
                    <a16:rowId xmlns:a16="http://schemas.microsoft.com/office/drawing/2014/main" val="160876347"/>
                  </a:ext>
                </a:extLst>
              </a:tr>
              <a:tr h="785989">
                <a:tc>
                  <a:txBody>
                    <a:bodyPr/>
                    <a:lstStyle/>
                    <a:p>
                      <a:r>
                        <a:rPr lang="en-US" sz="2800" dirty="0"/>
                        <a:t>Unconditional Election</a:t>
                      </a:r>
                    </a:p>
                  </a:txBody>
                  <a:tcPr/>
                </a:tc>
                <a:tc>
                  <a:txBody>
                    <a:bodyPr/>
                    <a:lstStyle/>
                    <a:p>
                      <a:r>
                        <a:rPr lang="en-US" sz="2800" dirty="0"/>
                        <a:t>Election based on foreknowledge</a:t>
                      </a:r>
                    </a:p>
                  </a:txBody>
                  <a:tcPr/>
                </a:tc>
                <a:extLst>
                  <a:ext uri="{0D108BD9-81ED-4DB2-BD59-A6C34878D82A}">
                    <a16:rowId xmlns:a16="http://schemas.microsoft.com/office/drawing/2014/main" val="3827422825"/>
                  </a:ext>
                </a:extLst>
              </a:tr>
              <a:tr h="785989">
                <a:tc>
                  <a:txBody>
                    <a:bodyPr/>
                    <a:lstStyle/>
                    <a:p>
                      <a:r>
                        <a:rPr lang="en-US" sz="2800" dirty="0"/>
                        <a:t>Limited Atonement</a:t>
                      </a:r>
                    </a:p>
                  </a:txBody>
                  <a:tcPr/>
                </a:tc>
                <a:tc>
                  <a:txBody>
                    <a:bodyPr/>
                    <a:lstStyle/>
                    <a:p>
                      <a:r>
                        <a:rPr lang="en-US" sz="2800" dirty="0"/>
                        <a:t>Unlimited Atonement</a:t>
                      </a:r>
                    </a:p>
                  </a:txBody>
                  <a:tcPr/>
                </a:tc>
                <a:extLst>
                  <a:ext uri="{0D108BD9-81ED-4DB2-BD59-A6C34878D82A}">
                    <a16:rowId xmlns:a16="http://schemas.microsoft.com/office/drawing/2014/main" val="4061364588"/>
                  </a:ext>
                </a:extLst>
              </a:tr>
              <a:tr h="785989">
                <a:tc>
                  <a:txBody>
                    <a:bodyPr/>
                    <a:lstStyle/>
                    <a:p>
                      <a:r>
                        <a:rPr lang="en-US" sz="2800" dirty="0"/>
                        <a:t>Irresistible Grace</a:t>
                      </a:r>
                    </a:p>
                  </a:txBody>
                  <a:tcPr/>
                </a:tc>
                <a:tc>
                  <a:txBody>
                    <a:bodyPr/>
                    <a:lstStyle/>
                    <a:p>
                      <a:r>
                        <a:rPr lang="en-US" sz="2800" dirty="0"/>
                        <a:t>Prevenient Grace</a:t>
                      </a:r>
                    </a:p>
                  </a:txBody>
                  <a:tcPr/>
                </a:tc>
                <a:extLst>
                  <a:ext uri="{0D108BD9-81ED-4DB2-BD59-A6C34878D82A}">
                    <a16:rowId xmlns:a16="http://schemas.microsoft.com/office/drawing/2014/main" val="2289184583"/>
                  </a:ext>
                </a:extLst>
              </a:tr>
              <a:tr h="785989">
                <a:tc>
                  <a:txBody>
                    <a:bodyPr/>
                    <a:lstStyle/>
                    <a:p>
                      <a:r>
                        <a:rPr lang="en-US" sz="2800" dirty="0"/>
                        <a:t>Perseverance of the Saints</a:t>
                      </a:r>
                    </a:p>
                  </a:txBody>
                  <a:tcPr/>
                </a:tc>
                <a:tc>
                  <a:txBody>
                    <a:bodyPr/>
                    <a:lstStyle/>
                    <a:p>
                      <a:r>
                        <a:rPr lang="en-US" sz="2800" dirty="0"/>
                        <a:t>Difference of opinion</a:t>
                      </a:r>
                    </a:p>
                  </a:txBody>
                  <a:tcPr/>
                </a:tc>
                <a:extLst>
                  <a:ext uri="{0D108BD9-81ED-4DB2-BD59-A6C34878D82A}">
                    <a16:rowId xmlns:a16="http://schemas.microsoft.com/office/drawing/2014/main" val="571028362"/>
                  </a:ext>
                </a:extLst>
              </a:tr>
            </a:tbl>
          </a:graphicData>
        </a:graphic>
      </p:graphicFrame>
    </p:spTree>
    <p:extLst>
      <p:ext uri="{BB962C8B-B14F-4D97-AF65-F5344CB8AC3E}">
        <p14:creationId xmlns:p14="http://schemas.microsoft.com/office/powerpoint/2010/main" val="427179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lnSpcReduction="20000"/>
          </a:bodyPr>
          <a:lstStyle/>
          <a:p>
            <a:pPr marL="457200" lvl="2" indent="-457200"/>
            <a:r>
              <a:rPr lang="en-US" sz="3500" dirty="0"/>
              <a:t>This is a point of agreement between Calvinists and Arminians</a:t>
            </a:r>
            <a:r>
              <a:rPr lang="en-US" sz="3500" b="1" dirty="0"/>
              <a:t>.</a:t>
            </a:r>
          </a:p>
          <a:p>
            <a:pPr marL="457200" lvl="2" indent="-457200"/>
            <a:r>
              <a:rPr lang="en-US" sz="3500" dirty="0"/>
              <a:t>Those who deny Total Depravity are not Calvinists or Arminians—they are called </a:t>
            </a:r>
            <a:r>
              <a:rPr lang="en-US" sz="3500" dirty="0" err="1"/>
              <a:t>Pelagians</a:t>
            </a:r>
            <a:r>
              <a:rPr lang="en-US" sz="3500" dirty="0"/>
              <a:t>.</a:t>
            </a:r>
          </a:p>
          <a:p>
            <a:pPr marL="457200" lvl="2" indent="-457200"/>
            <a:r>
              <a:rPr lang="en-US" sz="3500" dirty="0"/>
              <a:t>Pelagianism was condemned as a heresy at the Council of Ephesus in 431 AD.  This is often called “Arminianism” at a popular level.</a:t>
            </a:r>
          </a:p>
          <a:p>
            <a:pPr marL="0" indent="0">
              <a:buNone/>
            </a:pPr>
            <a:endParaRPr lang="en-US" sz="4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Total Depravity</a:t>
            </a:r>
          </a:p>
        </p:txBody>
      </p:sp>
    </p:spTree>
    <p:extLst>
      <p:ext uri="{BB962C8B-B14F-4D97-AF65-F5344CB8AC3E}">
        <p14:creationId xmlns:p14="http://schemas.microsoft.com/office/powerpoint/2010/main" val="205572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7E9E-87D5-494A-A157-62830C63788A}"/>
              </a:ext>
            </a:extLst>
          </p:cNvPr>
          <p:cNvSpPr>
            <a:spLocks noGrp="1"/>
          </p:cNvSpPr>
          <p:nvPr>
            <p:ph type="title"/>
          </p:nvPr>
        </p:nvSpPr>
        <p:spPr/>
        <p:txBody>
          <a:bodyPr/>
          <a:lstStyle/>
          <a:p>
            <a:r>
              <a:rPr lang="en-US" sz="4400" dirty="0"/>
              <a:t>Outline</a:t>
            </a:r>
          </a:p>
        </p:txBody>
      </p:sp>
      <p:sp>
        <p:nvSpPr>
          <p:cNvPr id="3" name="Content Placeholder 2">
            <a:extLst>
              <a:ext uri="{FF2B5EF4-FFF2-40B4-BE49-F238E27FC236}">
                <a16:creationId xmlns:a16="http://schemas.microsoft.com/office/drawing/2014/main" id="{9C4F84AC-4056-49B0-8384-EB4CB73AAF09}"/>
              </a:ext>
            </a:extLst>
          </p:cNvPr>
          <p:cNvSpPr>
            <a:spLocks noGrp="1"/>
          </p:cNvSpPr>
          <p:nvPr>
            <p:ph idx="1"/>
          </p:nvPr>
        </p:nvSpPr>
        <p:spPr/>
        <p:txBody>
          <a:bodyPr>
            <a:normAutofit/>
          </a:bodyPr>
          <a:lstStyle/>
          <a:p>
            <a:r>
              <a:rPr lang="en-US" sz="4000" dirty="0"/>
              <a:t>Introduction</a:t>
            </a:r>
          </a:p>
          <a:p>
            <a:r>
              <a:rPr lang="en-US" sz="4000" dirty="0"/>
              <a:t>The Case for Calvinism</a:t>
            </a:r>
          </a:p>
          <a:p>
            <a:r>
              <a:rPr lang="en-US" sz="4000" dirty="0"/>
              <a:t>The Case for Arminianism</a:t>
            </a:r>
          </a:p>
          <a:p>
            <a:r>
              <a:rPr lang="en-US" sz="4000" dirty="0"/>
              <a:t>Evaluation</a:t>
            </a:r>
          </a:p>
        </p:txBody>
      </p:sp>
    </p:spTree>
    <p:extLst>
      <p:ext uri="{BB962C8B-B14F-4D97-AF65-F5344CB8AC3E}">
        <p14:creationId xmlns:p14="http://schemas.microsoft.com/office/powerpoint/2010/main" val="425875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lvl="2" indent="0">
              <a:buNone/>
            </a:pPr>
            <a:r>
              <a:rPr lang="en-US" sz="3200" b="1" dirty="0"/>
              <a:t>Rom. 8:29-30 ESV</a:t>
            </a:r>
            <a:r>
              <a:rPr lang="en-US" sz="3200" dirty="0"/>
              <a:t> </a:t>
            </a:r>
            <a:r>
              <a:rPr lang="en-US" sz="3200" baseline="30000" dirty="0"/>
              <a:t>29</a:t>
            </a:r>
            <a:r>
              <a:rPr lang="en-US" sz="3200" dirty="0"/>
              <a:t> For those whom he foreknew he also predestined to be conformed to the image of his Son, in order that he might be the firstborn among many brothers.  </a:t>
            </a:r>
            <a:r>
              <a:rPr lang="en-US" sz="3200" baseline="30000" dirty="0"/>
              <a:t>30</a:t>
            </a:r>
            <a:r>
              <a:rPr lang="en-US" sz="3200" dirty="0"/>
              <a:t> And those whom he predestined he also called, and those whom he called he also justified, and those whom he justified he also glorified.</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Election based on foreknowledge</a:t>
            </a:r>
          </a:p>
        </p:txBody>
      </p:sp>
    </p:spTree>
    <p:extLst>
      <p:ext uri="{BB962C8B-B14F-4D97-AF65-F5344CB8AC3E}">
        <p14:creationId xmlns:p14="http://schemas.microsoft.com/office/powerpoint/2010/main" val="151547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195481"/>
          </a:xfrm>
        </p:spPr>
        <p:txBody>
          <a:bodyPr>
            <a:normAutofit/>
          </a:bodyPr>
          <a:lstStyle/>
          <a:p>
            <a:pPr marL="0" lvl="2" indent="0">
              <a:buNone/>
            </a:pPr>
            <a:r>
              <a:rPr lang="en-US" sz="3000" i="1" dirty="0"/>
              <a:t>Often, Arminians view election as being corporate.</a:t>
            </a:r>
          </a:p>
          <a:p>
            <a:pPr marL="0" lvl="2" indent="0">
              <a:buNone/>
            </a:pPr>
            <a:r>
              <a:rPr lang="en-US" sz="3600" b="1" dirty="0"/>
              <a:t>1 Pet. 2:9 ESV  </a:t>
            </a:r>
            <a:r>
              <a:rPr lang="en-US" sz="3600" dirty="0"/>
              <a:t>9 But you are a chosen race, a royal priesthood, a holy nation, a people for his own possession, that you may proclaim the excellencies of him who called you out of darkness into his marvelous light.</a:t>
            </a:r>
            <a:endParaRPr lang="en-US" sz="40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Election based on foreknowledge</a:t>
            </a:r>
          </a:p>
        </p:txBody>
      </p:sp>
    </p:spTree>
    <p:extLst>
      <p:ext uri="{BB962C8B-B14F-4D97-AF65-F5344CB8AC3E}">
        <p14:creationId xmlns:p14="http://schemas.microsoft.com/office/powerpoint/2010/main" val="149898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195481"/>
          </a:xfrm>
        </p:spPr>
        <p:txBody>
          <a:bodyPr>
            <a:normAutofit fontScale="92500"/>
          </a:bodyPr>
          <a:lstStyle/>
          <a:p>
            <a:pPr marL="0" lvl="2" indent="0">
              <a:buNone/>
            </a:pPr>
            <a:r>
              <a:rPr lang="en-US" sz="3200" i="1" dirty="0"/>
              <a:t>Often, Arminians view election as being corporate.</a:t>
            </a:r>
          </a:p>
          <a:p>
            <a:pPr marL="0" lvl="2" indent="0">
              <a:buNone/>
            </a:pPr>
            <a:r>
              <a:rPr lang="en-US" sz="2800" b="1" dirty="0"/>
              <a:t>Eph. 1:3-6 ESV</a:t>
            </a:r>
            <a:r>
              <a:rPr lang="en-US" sz="2800" dirty="0"/>
              <a:t> </a:t>
            </a:r>
            <a:r>
              <a:rPr lang="en-US" sz="2800" baseline="30000" dirty="0"/>
              <a:t>3</a:t>
            </a:r>
            <a:r>
              <a:rPr lang="en-US" sz="2800" dirty="0"/>
              <a:t> Blessed be the God and Father of our Lord Jesus Christ, who has blessed us in Christ with every spiritual blessing in the heavenly places,  </a:t>
            </a:r>
            <a:r>
              <a:rPr lang="en-US" sz="2800" baseline="30000" dirty="0"/>
              <a:t>4</a:t>
            </a:r>
            <a:r>
              <a:rPr lang="en-US" sz="2800" dirty="0"/>
              <a:t> even as he chose us </a:t>
            </a:r>
            <a:r>
              <a:rPr lang="en-US" sz="2800" b="1" u="sng" dirty="0"/>
              <a:t>in him </a:t>
            </a:r>
            <a:r>
              <a:rPr lang="en-US" sz="2800" dirty="0"/>
              <a:t>before the foundation of the world, that we should be holy and blameless </a:t>
            </a:r>
            <a:r>
              <a:rPr lang="en-US" sz="2800" b="1" u="sng" dirty="0"/>
              <a:t>before him</a:t>
            </a:r>
            <a:r>
              <a:rPr lang="en-US" sz="2800" dirty="0"/>
              <a:t>. In love  </a:t>
            </a:r>
            <a:r>
              <a:rPr lang="en-US" sz="2800" baseline="30000" dirty="0"/>
              <a:t>5</a:t>
            </a:r>
            <a:r>
              <a:rPr lang="en-US" sz="2800" dirty="0"/>
              <a:t> he predestined us for adoption </a:t>
            </a:r>
            <a:r>
              <a:rPr lang="en-US" sz="2800" b="1" u="sng" dirty="0"/>
              <a:t>to himself </a:t>
            </a:r>
            <a:r>
              <a:rPr lang="en-US" sz="2800" dirty="0"/>
              <a:t>as sons </a:t>
            </a:r>
            <a:r>
              <a:rPr lang="en-US" sz="2800" b="1" u="sng" dirty="0"/>
              <a:t>through Jesus Christ</a:t>
            </a:r>
            <a:r>
              <a:rPr lang="en-US" sz="2800" dirty="0"/>
              <a:t>, according to the purpose of his will,  </a:t>
            </a:r>
            <a:r>
              <a:rPr lang="en-US" sz="2800" baseline="30000" dirty="0"/>
              <a:t>6</a:t>
            </a:r>
            <a:r>
              <a:rPr lang="en-US" sz="2800" dirty="0"/>
              <a:t> to the praise of his glorious grace, with which he has blessed us </a:t>
            </a:r>
            <a:r>
              <a:rPr lang="en-US" sz="2800" b="1" u="sng" dirty="0"/>
              <a:t>in the Beloved</a:t>
            </a:r>
            <a:r>
              <a:rPr lang="en-US" sz="2800" dirty="0"/>
              <a:t>.</a:t>
            </a:r>
          </a:p>
          <a:p>
            <a:pPr marL="0" lvl="2" indent="0">
              <a:buNone/>
            </a:pPr>
            <a:endParaRPr lang="en-US" sz="3200" b="1"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Election based on foreknowledge</a:t>
            </a:r>
          </a:p>
        </p:txBody>
      </p:sp>
    </p:spTree>
    <p:extLst>
      <p:ext uri="{BB962C8B-B14F-4D97-AF65-F5344CB8AC3E}">
        <p14:creationId xmlns:p14="http://schemas.microsoft.com/office/powerpoint/2010/main" val="123265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lnSpcReduction="10000"/>
          </a:bodyPr>
          <a:lstStyle/>
          <a:p>
            <a:pPr marL="0" lvl="2" indent="0">
              <a:buNone/>
            </a:pPr>
            <a:r>
              <a:rPr lang="en-US" sz="2800" b="1" dirty="0"/>
              <a:t>1 Jn. 2:2 ESV</a:t>
            </a:r>
            <a:r>
              <a:rPr lang="en-US" sz="2800" dirty="0"/>
              <a:t> </a:t>
            </a:r>
            <a:r>
              <a:rPr lang="en-US" sz="2800" baseline="30000" dirty="0"/>
              <a:t>2</a:t>
            </a:r>
            <a:r>
              <a:rPr lang="en-US" sz="2800" dirty="0"/>
              <a:t> He is the propitiation for our sins, and not for ours only but also for the sins of the whole world.</a:t>
            </a:r>
          </a:p>
          <a:p>
            <a:pPr marL="0" lvl="2" indent="0">
              <a:buNone/>
            </a:pPr>
            <a:r>
              <a:rPr lang="en-US" sz="2800" b="1" dirty="0"/>
              <a:t>Jn. 3:16 ESV</a:t>
            </a:r>
            <a:r>
              <a:rPr lang="en-US" sz="2800" dirty="0"/>
              <a:t>  </a:t>
            </a:r>
            <a:r>
              <a:rPr lang="en-US" sz="2800" baseline="30000" dirty="0"/>
              <a:t>16</a:t>
            </a:r>
            <a:r>
              <a:rPr lang="en-US" sz="2800" dirty="0"/>
              <a:t> "For God so loved the world, that he gave his only Son, that whoever believes in him should not perish but have eternal life.</a:t>
            </a:r>
          </a:p>
          <a:p>
            <a:pPr marL="0" lvl="2" indent="0">
              <a:buNone/>
            </a:pPr>
            <a:r>
              <a:rPr lang="en-US" sz="2800" b="1" dirty="0"/>
              <a:t>Heb. 2:9 ESV</a:t>
            </a:r>
            <a:r>
              <a:rPr lang="en-US" sz="2800" dirty="0"/>
              <a:t>  </a:t>
            </a:r>
            <a:r>
              <a:rPr lang="en-US" sz="2800" baseline="30000" dirty="0"/>
              <a:t>9</a:t>
            </a:r>
            <a:r>
              <a:rPr lang="en-US" sz="2800" dirty="0"/>
              <a:t> But we see him who for a little while was made lower than the angels, namely Jesus, crowned with glory and honor because of the suffering of death, so that by the grace of God he might taste death for everyone.</a:t>
            </a:r>
          </a:p>
          <a:p>
            <a:pPr marL="0" lvl="2" indent="0">
              <a:buNone/>
            </a:pPr>
            <a:endParaRPr lang="en-US" sz="3200" b="1"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Unlimited Atonement</a:t>
            </a:r>
          </a:p>
        </p:txBody>
      </p:sp>
    </p:spTree>
    <p:extLst>
      <p:ext uri="{BB962C8B-B14F-4D97-AF65-F5344CB8AC3E}">
        <p14:creationId xmlns:p14="http://schemas.microsoft.com/office/powerpoint/2010/main" val="330990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2800" b="1" dirty="0"/>
              <a:t>2 Cor. 5:14-15 </a:t>
            </a:r>
            <a:r>
              <a:rPr lang="en-US" sz="2800" dirty="0"/>
              <a:t>For the love of Christ controls us, because we have concluded this: that one has died for all, therefore all have died;  </a:t>
            </a:r>
            <a:r>
              <a:rPr lang="en-US" sz="2800" baseline="30000" dirty="0"/>
              <a:t>15</a:t>
            </a:r>
            <a:r>
              <a:rPr lang="en-US" sz="2800" dirty="0"/>
              <a:t> and he died for all, that those who live might no longer live for themselves but for him who for their sake died and was raised.</a:t>
            </a:r>
          </a:p>
          <a:p>
            <a:pPr marL="0" lvl="2" indent="0">
              <a:buNone/>
            </a:pPr>
            <a:r>
              <a:rPr lang="en-US" sz="2800" b="1" dirty="0"/>
              <a:t>2 Pet. 2:1 </a:t>
            </a:r>
            <a:r>
              <a:rPr lang="en-US" sz="2800" dirty="0"/>
              <a:t>But false prophets also arose among the people, just as there will be false teachers among you, who will secretly bring in destructive heresies, even denying the Master who bought them, bringing upon themselves swift destruction.</a:t>
            </a:r>
          </a:p>
          <a:p>
            <a:pPr marL="0" lvl="2" indent="0">
              <a:buNone/>
            </a:pPr>
            <a:endParaRPr lang="en-US" sz="3200" b="1"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Unlimited Atonement</a:t>
            </a:r>
          </a:p>
        </p:txBody>
      </p:sp>
    </p:spTree>
    <p:extLst>
      <p:ext uri="{BB962C8B-B14F-4D97-AF65-F5344CB8AC3E}">
        <p14:creationId xmlns:p14="http://schemas.microsoft.com/office/powerpoint/2010/main" val="399676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3200" b="1" dirty="0"/>
              <a:t>1 Tim. 2:3-4 ESV</a:t>
            </a:r>
            <a:r>
              <a:rPr lang="en-US" sz="3200" dirty="0"/>
              <a:t>  </a:t>
            </a:r>
            <a:r>
              <a:rPr lang="en-US" sz="3200" baseline="30000" dirty="0"/>
              <a:t>3</a:t>
            </a:r>
            <a:r>
              <a:rPr lang="en-US" sz="3200" dirty="0"/>
              <a:t> This is good, and it is pleasing in the sight of God our Savior,  </a:t>
            </a:r>
            <a:r>
              <a:rPr lang="en-US" sz="3200" baseline="30000" dirty="0"/>
              <a:t>4</a:t>
            </a:r>
            <a:r>
              <a:rPr lang="en-US" sz="3200" dirty="0"/>
              <a:t> who desires all people to be saved and to come to the knowledge of the truth.</a:t>
            </a:r>
          </a:p>
          <a:p>
            <a:pPr marL="0" lvl="2" indent="0">
              <a:buNone/>
            </a:pPr>
            <a:r>
              <a:rPr lang="en-US" sz="3200" b="1" dirty="0"/>
              <a:t>2 Pet. 3:9 ESV</a:t>
            </a:r>
            <a:r>
              <a:rPr lang="en-US" sz="3200" dirty="0"/>
              <a:t>  </a:t>
            </a:r>
            <a:r>
              <a:rPr lang="en-US" sz="3200" baseline="30000" dirty="0"/>
              <a:t>9</a:t>
            </a:r>
            <a:r>
              <a:rPr lang="en-US" sz="3200" dirty="0"/>
              <a:t> The Lord is not slow to fulfill his promise as some count slowness, but is patient toward you, not wishing that any should perish, but that all should reach repentance.</a:t>
            </a:r>
          </a:p>
          <a:p>
            <a:pPr marL="0" lvl="2" indent="0">
              <a:buNone/>
            </a:pPr>
            <a:endParaRPr lang="en-US" sz="3200" b="1"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Prevenient Grace</a:t>
            </a:r>
          </a:p>
        </p:txBody>
      </p:sp>
    </p:spTree>
    <p:extLst>
      <p:ext uri="{BB962C8B-B14F-4D97-AF65-F5344CB8AC3E}">
        <p14:creationId xmlns:p14="http://schemas.microsoft.com/office/powerpoint/2010/main" val="260009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lnSpcReduction="10000"/>
          </a:bodyPr>
          <a:lstStyle/>
          <a:p>
            <a:pPr marL="0" lvl="2" indent="0">
              <a:buNone/>
            </a:pPr>
            <a:r>
              <a:rPr lang="en-US" sz="2800" b="1" dirty="0"/>
              <a:t>Jn. 1:9 ESV</a:t>
            </a:r>
            <a:r>
              <a:rPr lang="en-US" sz="2800" dirty="0"/>
              <a:t>  </a:t>
            </a:r>
            <a:r>
              <a:rPr lang="en-US" sz="2800" baseline="30000" dirty="0"/>
              <a:t>9</a:t>
            </a:r>
            <a:r>
              <a:rPr lang="en-US" sz="2800" dirty="0"/>
              <a:t> The true light, which gives light to everyone, was coming into the world.</a:t>
            </a:r>
          </a:p>
          <a:p>
            <a:pPr marL="0" lvl="2" indent="0">
              <a:buNone/>
            </a:pPr>
            <a:r>
              <a:rPr lang="en-US" sz="2800" b="1" dirty="0"/>
              <a:t>Jn. 16:7-11 ESV</a:t>
            </a:r>
            <a:r>
              <a:rPr lang="en-US" sz="2800" dirty="0"/>
              <a:t>  </a:t>
            </a:r>
            <a:r>
              <a:rPr lang="en-US" sz="2800" baseline="30000" dirty="0"/>
              <a:t>7</a:t>
            </a:r>
            <a:r>
              <a:rPr lang="en-US" sz="2800" dirty="0"/>
              <a:t> Nevertheless, I tell you the truth: it is to your advantage that I go away, for if I do not go away, the Helper will not come to you. But if I go, I will send him to you.  </a:t>
            </a:r>
            <a:r>
              <a:rPr lang="en-US" sz="2800" baseline="30000" dirty="0"/>
              <a:t>8</a:t>
            </a:r>
            <a:r>
              <a:rPr lang="en-US" sz="2800" dirty="0"/>
              <a:t> And when he comes, he will convict the world concerning sin and righteousness and judgment:  </a:t>
            </a:r>
            <a:r>
              <a:rPr lang="en-US" sz="2800" baseline="30000" dirty="0"/>
              <a:t>9</a:t>
            </a:r>
            <a:r>
              <a:rPr lang="en-US" sz="2800" dirty="0"/>
              <a:t> concerning sin, because they do not believe in me;  </a:t>
            </a:r>
            <a:r>
              <a:rPr lang="en-US" sz="2800" baseline="30000" dirty="0"/>
              <a:t>10</a:t>
            </a:r>
            <a:r>
              <a:rPr lang="en-US" sz="2800" dirty="0"/>
              <a:t> concerning righteousness, because I go to the Father, and you will see me no longer;  </a:t>
            </a:r>
            <a:r>
              <a:rPr lang="en-US" sz="2800" baseline="30000" dirty="0"/>
              <a:t>11</a:t>
            </a:r>
            <a:r>
              <a:rPr lang="en-US" sz="2800" dirty="0"/>
              <a:t> concerning judgment, because the ruler of this world is judged.</a:t>
            </a:r>
          </a:p>
          <a:p>
            <a:pPr marL="0" lvl="2" indent="0">
              <a:buNone/>
            </a:pPr>
            <a:endParaRPr lang="en-US" sz="3200" b="1"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Prevenient Grace</a:t>
            </a:r>
          </a:p>
        </p:txBody>
      </p:sp>
    </p:spTree>
    <p:extLst>
      <p:ext uri="{BB962C8B-B14F-4D97-AF65-F5344CB8AC3E}">
        <p14:creationId xmlns:p14="http://schemas.microsoft.com/office/powerpoint/2010/main" val="25443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lnSpcReduction="10000"/>
          </a:bodyPr>
          <a:lstStyle/>
          <a:p>
            <a:pPr marL="457200" lvl="2" indent="-457200"/>
            <a:r>
              <a:rPr lang="en-US" sz="3200" dirty="0"/>
              <a:t>Arminians are divided on the question of whether you can lose your salvation or not.</a:t>
            </a:r>
          </a:p>
          <a:p>
            <a:pPr marL="457200" lvl="2" indent="-457200"/>
            <a:r>
              <a:rPr lang="en-US" sz="3200" dirty="0"/>
              <a:t>At Temecula Hills, we teach that you cannot lose your salvation, and this seems well supported by Scripture.</a:t>
            </a:r>
          </a:p>
          <a:p>
            <a:pPr marL="0" lvl="2" indent="0">
              <a:buNone/>
            </a:pPr>
            <a:r>
              <a:rPr lang="en-US" sz="2800" b="1" dirty="0"/>
              <a:t>Jn. 10:28-29 ESV</a:t>
            </a:r>
            <a:r>
              <a:rPr lang="en-US" sz="2800" dirty="0"/>
              <a:t>  </a:t>
            </a:r>
            <a:r>
              <a:rPr lang="en-US" sz="2800" baseline="30000" dirty="0"/>
              <a:t>28</a:t>
            </a:r>
            <a:r>
              <a:rPr lang="en-US" sz="2800" dirty="0"/>
              <a:t> I give them eternal life, and they will never perish, and no one will snatch them out of my hand.  </a:t>
            </a:r>
            <a:r>
              <a:rPr lang="en-US" sz="2800" baseline="30000" dirty="0"/>
              <a:t>29</a:t>
            </a:r>
            <a:r>
              <a:rPr lang="en-US" sz="2800" dirty="0"/>
              <a:t> My Father, who has given them to me, is greater than all, and no one is able to snatch them out of the Father's hand.</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Arminianism:</a:t>
            </a:r>
            <a:br>
              <a:rPr lang="en-US" sz="4400" dirty="0"/>
            </a:br>
            <a:r>
              <a:rPr lang="en-US" sz="4400" dirty="0"/>
              <a:t>Perseverance of the Saints?</a:t>
            </a:r>
          </a:p>
        </p:txBody>
      </p:sp>
    </p:spTree>
    <p:extLst>
      <p:ext uri="{BB962C8B-B14F-4D97-AF65-F5344CB8AC3E}">
        <p14:creationId xmlns:p14="http://schemas.microsoft.com/office/powerpoint/2010/main" val="323741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457200" lvl="2" indent="-457200"/>
            <a:r>
              <a:rPr lang="en-US" sz="3200" dirty="0"/>
              <a:t>Key Difference:  How do we get saved?</a:t>
            </a:r>
          </a:p>
          <a:p>
            <a:pPr marL="0" lvl="2" indent="0">
              <a:buNone/>
            </a:pPr>
            <a:r>
              <a:rPr lang="en-US" sz="3200" b="1" dirty="0"/>
              <a:t>Calvinists:</a:t>
            </a:r>
            <a:r>
              <a:rPr lang="en-US" sz="3200" dirty="0"/>
              <a:t>	God produces in us the decisive desire for Christ.</a:t>
            </a:r>
          </a:p>
          <a:p>
            <a:pPr marL="0" lvl="2" indent="0">
              <a:buNone/>
            </a:pPr>
            <a:endParaRPr lang="en-US" sz="100" dirty="0"/>
          </a:p>
          <a:p>
            <a:pPr marL="0" lvl="2" indent="0">
              <a:buNone/>
            </a:pPr>
            <a:r>
              <a:rPr lang="en-US" sz="3200" b="1" dirty="0"/>
              <a:t>Arminians:  </a:t>
            </a:r>
            <a:r>
              <a:rPr lang="en-US" sz="3200" dirty="0"/>
              <a:t>We cease resisting, and God produces in us the desire for Christ.</a:t>
            </a:r>
          </a:p>
          <a:p>
            <a:pPr marL="0" lvl="2" indent="0">
              <a:buNone/>
            </a:pPr>
            <a:endParaRPr lang="en-US" sz="100" dirty="0"/>
          </a:p>
          <a:p>
            <a:pPr marL="0" lvl="2" indent="0">
              <a:buNone/>
            </a:pPr>
            <a:r>
              <a:rPr lang="en-US" sz="3200" b="1" dirty="0" err="1"/>
              <a:t>Pelagians</a:t>
            </a:r>
            <a:r>
              <a:rPr lang="en-US" sz="3200" b="1" dirty="0"/>
              <a:t>:  </a:t>
            </a:r>
            <a:r>
              <a:rPr lang="en-US" sz="3200" dirty="0"/>
              <a:t>We produce the decisive desire for Christ in ourselves.</a:t>
            </a:r>
            <a:endParaRPr lang="en-US" sz="2800" dirty="0"/>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spTree>
    <p:extLst>
      <p:ext uri="{BB962C8B-B14F-4D97-AF65-F5344CB8AC3E}">
        <p14:creationId xmlns:p14="http://schemas.microsoft.com/office/powerpoint/2010/main" val="6877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58A672B5-EC94-41E7-9139-46B2954B99B2}"/>
              </a:ext>
            </a:extLst>
          </p:cNvPr>
          <p:cNvPicPr>
            <a:picLocks noGrp="1" noChangeAspect="1"/>
          </p:cNvPicPr>
          <p:nvPr>
            <p:ph idx="1"/>
          </p:nvPr>
        </p:nvPicPr>
        <p:blipFill>
          <a:blip r:embed="rId2"/>
          <a:stretch>
            <a:fillRect/>
          </a:stretch>
        </p:blipFill>
        <p:spPr>
          <a:xfrm>
            <a:off x="4738689" y="1853248"/>
            <a:ext cx="6807200" cy="4318000"/>
          </a:xfrm>
        </p:spPr>
      </p:pic>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spTree>
    <p:extLst>
      <p:ext uri="{BB962C8B-B14F-4D97-AF65-F5344CB8AC3E}">
        <p14:creationId xmlns:p14="http://schemas.microsoft.com/office/powerpoint/2010/main" val="318635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F680-5A0D-4FB1-8840-FC668E2206BC}"/>
              </a:ext>
            </a:extLst>
          </p:cNvPr>
          <p:cNvSpPr>
            <a:spLocks noGrp="1"/>
          </p:cNvSpPr>
          <p:nvPr>
            <p:ph type="title"/>
          </p:nvPr>
        </p:nvSpPr>
        <p:spPr>
          <a:xfrm>
            <a:off x="646111" y="452718"/>
            <a:ext cx="10733089" cy="1600200"/>
          </a:xfrm>
        </p:spPr>
        <p:txBody>
          <a:bodyPr/>
          <a:lstStyle/>
          <a:p>
            <a:r>
              <a:rPr lang="en-US" sz="4400" dirty="0"/>
              <a:t>The Case for Calvinism</a:t>
            </a:r>
          </a:p>
        </p:txBody>
      </p:sp>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lnSpcReduction="10000"/>
          </a:bodyPr>
          <a:lstStyle/>
          <a:p>
            <a:r>
              <a:rPr lang="en-US" sz="4400" dirty="0"/>
              <a:t>TULIP</a:t>
            </a:r>
          </a:p>
          <a:p>
            <a:pPr lvl="1"/>
            <a:r>
              <a:rPr lang="en-US" sz="4200" dirty="0"/>
              <a:t>Total Depravity</a:t>
            </a:r>
          </a:p>
          <a:p>
            <a:pPr lvl="1"/>
            <a:r>
              <a:rPr lang="en-US" sz="4200" dirty="0"/>
              <a:t>Unconditional Election</a:t>
            </a:r>
          </a:p>
          <a:p>
            <a:pPr lvl="1"/>
            <a:r>
              <a:rPr lang="en-US" sz="4200" dirty="0"/>
              <a:t>Limited Atonement</a:t>
            </a:r>
          </a:p>
          <a:p>
            <a:pPr lvl="1"/>
            <a:r>
              <a:rPr lang="en-US" sz="4200" dirty="0"/>
              <a:t>Irresistible Grace</a:t>
            </a:r>
          </a:p>
          <a:p>
            <a:pPr lvl="1"/>
            <a:r>
              <a:rPr lang="en-US" sz="4200" dirty="0"/>
              <a:t>Perseverance of the Saints</a:t>
            </a:r>
          </a:p>
          <a:p>
            <a:endParaRPr lang="en-US" dirty="0"/>
          </a:p>
        </p:txBody>
      </p:sp>
    </p:spTree>
    <p:extLst>
      <p:ext uri="{BB962C8B-B14F-4D97-AF65-F5344CB8AC3E}">
        <p14:creationId xmlns:p14="http://schemas.microsoft.com/office/powerpoint/2010/main" val="300910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3200" dirty="0"/>
              <a:t>Pelagianism</a:t>
            </a:r>
          </a:p>
          <a:p>
            <a:pPr marL="0" lvl="2" indent="0">
              <a:buNone/>
            </a:pPr>
            <a:r>
              <a:rPr lang="en-US" sz="3200" dirty="0"/>
              <a:t>Semi-Pelagianism</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pic>
        <p:nvPicPr>
          <p:cNvPr id="4" name="Picture 3" descr="A close up of a logo&#10;&#10;Description automatically generated">
            <a:extLst>
              <a:ext uri="{FF2B5EF4-FFF2-40B4-BE49-F238E27FC236}">
                <a16:creationId xmlns:a16="http://schemas.microsoft.com/office/drawing/2014/main" id="{6A82041B-3BF2-49AF-B028-01D281301102}"/>
              </a:ext>
            </a:extLst>
          </p:cNvPr>
          <p:cNvPicPr>
            <a:picLocks noChangeAspect="1"/>
          </p:cNvPicPr>
          <p:nvPr/>
        </p:nvPicPr>
        <p:blipFill>
          <a:blip r:embed="rId2"/>
          <a:stretch>
            <a:fillRect/>
          </a:stretch>
        </p:blipFill>
        <p:spPr>
          <a:xfrm>
            <a:off x="4738689" y="1853248"/>
            <a:ext cx="6807200" cy="4318000"/>
          </a:xfrm>
          <a:prstGeom prst="rect">
            <a:avLst/>
          </a:prstGeom>
        </p:spPr>
      </p:pic>
    </p:spTree>
    <p:extLst>
      <p:ext uri="{BB962C8B-B14F-4D97-AF65-F5344CB8AC3E}">
        <p14:creationId xmlns:p14="http://schemas.microsoft.com/office/powerpoint/2010/main" val="261393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58A672B5-EC94-41E7-9139-46B2954B99B2}"/>
              </a:ext>
            </a:extLst>
          </p:cNvPr>
          <p:cNvPicPr>
            <a:picLocks noGrp="1" noChangeAspect="1"/>
          </p:cNvPicPr>
          <p:nvPr>
            <p:ph idx="1"/>
          </p:nvPr>
        </p:nvPicPr>
        <p:blipFill>
          <a:blip r:embed="rId2"/>
          <a:stretch>
            <a:fillRect/>
          </a:stretch>
        </p:blipFill>
        <p:spPr>
          <a:xfrm>
            <a:off x="4738689" y="1853248"/>
            <a:ext cx="6807200" cy="4318000"/>
          </a:xfrm>
        </p:spPr>
      </p:pic>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spTree>
    <p:extLst>
      <p:ext uri="{BB962C8B-B14F-4D97-AF65-F5344CB8AC3E}">
        <p14:creationId xmlns:p14="http://schemas.microsoft.com/office/powerpoint/2010/main" val="1589544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3200" dirty="0"/>
              <a:t>Calvinism</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pic>
        <p:nvPicPr>
          <p:cNvPr id="4" name="Picture 3" descr="A close up of a logo&#10;&#10;Description automatically generated">
            <a:extLst>
              <a:ext uri="{FF2B5EF4-FFF2-40B4-BE49-F238E27FC236}">
                <a16:creationId xmlns:a16="http://schemas.microsoft.com/office/drawing/2014/main" id="{8059FA66-1B90-4729-8CAE-4923B6EF3614}"/>
              </a:ext>
            </a:extLst>
          </p:cNvPr>
          <p:cNvPicPr>
            <a:picLocks noChangeAspect="1"/>
          </p:cNvPicPr>
          <p:nvPr/>
        </p:nvPicPr>
        <p:blipFill>
          <a:blip r:embed="rId2"/>
          <a:stretch>
            <a:fillRect/>
          </a:stretch>
        </p:blipFill>
        <p:spPr>
          <a:xfrm>
            <a:off x="4738689" y="1853248"/>
            <a:ext cx="6807200" cy="4318000"/>
          </a:xfrm>
          <a:prstGeom prst="rect">
            <a:avLst/>
          </a:prstGeom>
        </p:spPr>
      </p:pic>
    </p:spTree>
    <p:extLst>
      <p:ext uri="{BB962C8B-B14F-4D97-AF65-F5344CB8AC3E}">
        <p14:creationId xmlns:p14="http://schemas.microsoft.com/office/powerpoint/2010/main" val="4116643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58A672B5-EC94-41E7-9139-46B2954B99B2}"/>
              </a:ext>
            </a:extLst>
          </p:cNvPr>
          <p:cNvPicPr>
            <a:picLocks noGrp="1" noChangeAspect="1"/>
          </p:cNvPicPr>
          <p:nvPr>
            <p:ph idx="1"/>
          </p:nvPr>
        </p:nvPicPr>
        <p:blipFill>
          <a:blip r:embed="rId2"/>
          <a:stretch>
            <a:fillRect/>
          </a:stretch>
        </p:blipFill>
        <p:spPr>
          <a:xfrm>
            <a:off x="4738689" y="1853248"/>
            <a:ext cx="6807200" cy="4318000"/>
          </a:xfrm>
        </p:spPr>
      </p:pic>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spTree>
    <p:extLst>
      <p:ext uri="{BB962C8B-B14F-4D97-AF65-F5344CB8AC3E}">
        <p14:creationId xmlns:p14="http://schemas.microsoft.com/office/powerpoint/2010/main" val="212987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3200" dirty="0"/>
              <a:t>Arminianism</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pic>
        <p:nvPicPr>
          <p:cNvPr id="4" name="Picture 3">
            <a:extLst>
              <a:ext uri="{FF2B5EF4-FFF2-40B4-BE49-F238E27FC236}">
                <a16:creationId xmlns:a16="http://schemas.microsoft.com/office/drawing/2014/main" id="{C8CFA944-D3C8-4249-A3DE-B3C17A9EFB59}"/>
              </a:ext>
            </a:extLst>
          </p:cNvPr>
          <p:cNvPicPr>
            <a:picLocks noChangeAspect="1"/>
          </p:cNvPicPr>
          <p:nvPr/>
        </p:nvPicPr>
        <p:blipFill>
          <a:blip r:embed="rId2"/>
          <a:stretch>
            <a:fillRect/>
          </a:stretch>
        </p:blipFill>
        <p:spPr>
          <a:xfrm>
            <a:off x="4738689" y="1853248"/>
            <a:ext cx="6807200" cy="4318000"/>
          </a:xfrm>
          <a:prstGeom prst="rect">
            <a:avLst/>
          </a:prstGeom>
        </p:spPr>
      </p:pic>
    </p:spTree>
    <p:extLst>
      <p:ext uri="{BB962C8B-B14F-4D97-AF65-F5344CB8AC3E}">
        <p14:creationId xmlns:p14="http://schemas.microsoft.com/office/powerpoint/2010/main" val="266200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457200" lvl="2" indent="-457200"/>
            <a:r>
              <a:rPr lang="en-US" sz="3200" dirty="0"/>
              <a:t>Does not take God’s choice seriously enough</a:t>
            </a:r>
          </a:p>
          <a:p>
            <a:pPr marL="457200" lvl="2" indent="-457200"/>
            <a:r>
              <a:rPr lang="en-US" sz="3200" dirty="0"/>
              <a:t>The idea of losing genuine salvation is not biblical</a:t>
            </a:r>
          </a:p>
          <a:p>
            <a:pPr marL="457200" lvl="2" indent="-457200"/>
            <a:r>
              <a:rPr lang="en-US" sz="3200" dirty="0"/>
              <a:t>Corporate election does not tell the whole story</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Problems for Arminianism</a:t>
            </a:r>
          </a:p>
        </p:txBody>
      </p:sp>
    </p:spTree>
    <p:extLst>
      <p:ext uri="{BB962C8B-B14F-4D97-AF65-F5344CB8AC3E}">
        <p14:creationId xmlns:p14="http://schemas.microsoft.com/office/powerpoint/2010/main" val="1761425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lnSpcReduction="10000"/>
          </a:bodyPr>
          <a:lstStyle/>
          <a:p>
            <a:pPr marL="0" lvl="4" indent="0">
              <a:buNone/>
            </a:pPr>
            <a:r>
              <a:rPr lang="en-US" sz="2400" b="1" dirty="0"/>
              <a:t>Rom. 9:6 ESV</a:t>
            </a:r>
            <a:r>
              <a:rPr lang="en-US" sz="2400" dirty="0"/>
              <a:t>  </a:t>
            </a:r>
            <a:r>
              <a:rPr lang="en-US" sz="2400" baseline="30000" dirty="0"/>
              <a:t>6</a:t>
            </a:r>
            <a:r>
              <a:rPr lang="en-US" sz="2400" dirty="0"/>
              <a:t> But it is not as though the word of God has failed. For not all who are descended from Israel belong to Israel,</a:t>
            </a:r>
          </a:p>
          <a:p>
            <a:pPr marL="0" lvl="4" indent="0">
              <a:buNone/>
            </a:pPr>
            <a:r>
              <a:rPr lang="en-US" sz="2400" b="1" dirty="0"/>
              <a:t>Rom. 9:24-25 ESV</a:t>
            </a:r>
            <a:r>
              <a:rPr lang="en-US" sz="2400" dirty="0"/>
              <a:t> </a:t>
            </a:r>
            <a:r>
              <a:rPr lang="en-US" sz="2400" baseline="30000" dirty="0"/>
              <a:t>24</a:t>
            </a:r>
            <a:r>
              <a:rPr lang="en-US" sz="2400" dirty="0"/>
              <a:t> even us whom he has called, not from the Jews only but also from the Gentiles?  </a:t>
            </a:r>
            <a:r>
              <a:rPr lang="en-US" sz="2400" baseline="30000" dirty="0"/>
              <a:t>25</a:t>
            </a:r>
            <a:r>
              <a:rPr lang="en-US" sz="2400" dirty="0"/>
              <a:t> As indeed he says in Hosea, "Those who were not my people I will call 'my people,' and her who was not beloved I will call 'beloved.'"</a:t>
            </a:r>
          </a:p>
          <a:p>
            <a:pPr marL="0" lvl="2" indent="0">
              <a:buNone/>
            </a:pPr>
            <a:r>
              <a:rPr lang="en-US" sz="2400" b="1" dirty="0"/>
              <a:t>Eph. 1:4-6 ESV</a:t>
            </a:r>
            <a:r>
              <a:rPr lang="en-US" sz="2400" dirty="0"/>
              <a:t>  </a:t>
            </a:r>
            <a:r>
              <a:rPr lang="en-US" sz="2400" baseline="30000" dirty="0"/>
              <a:t>4</a:t>
            </a:r>
            <a:r>
              <a:rPr lang="en-US" sz="2400" dirty="0"/>
              <a:t> even as he chose us in him before the foundation of the world, that we should be holy and blameless before him. In love  </a:t>
            </a:r>
            <a:r>
              <a:rPr lang="en-US" sz="2400" baseline="30000" dirty="0"/>
              <a:t>5</a:t>
            </a:r>
            <a:r>
              <a:rPr lang="en-US" sz="2400" dirty="0"/>
              <a:t> he predestined us for adoption to himself as sons through Jesus Christ, according to the purpose of his will,  </a:t>
            </a:r>
            <a:r>
              <a:rPr lang="en-US" sz="2400" baseline="30000" dirty="0"/>
              <a:t>6</a:t>
            </a:r>
            <a:r>
              <a:rPr lang="en-US" sz="2400" dirty="0"/>
              <a:t> to the praise of his glorious grace, with which he has blessed us in the Beloved.</a:t>
            </a:r>
          </a:p>
          <a:p>
            <a:pPr marL="0" lvl="2" indent="0">
              <a:buNone/>
            </a:pPr>
            <a:r>
              <a:rPr lang="en-US" sz="2400" b="1" dirty="0"/>
              <a:t>Acts 13:48 ESV</a:t>
            </a:r>
            <a:r>
              <a:rPr lang="en-US" sz="2400" dirty="0"/>
              <a:t> as many as were appointed to eternal life believed.</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Problems for Arminianism</a:t>
            </a:r>
          </a:p>
        </p:txBody>
      </p:sp>
    </p:spTree>
    <p:extLst>
      <p:ext uri="{BB962C8B-B14F-4D97-AF65-F5344CB8AC3E}">
        <p14:creationId xmlns:p14="http://schemas.microsoft.com/office/powerpoint/2010/main" val="1742127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457200" lvl="2" indent="-457200"/>
            <a:r>
              <a:rPr lang="en-US" sz="3200" dirty="0"/>
              <a:t>Limited atonement</a:t>
            </a:r>
          </a:p>
          <a:p>
            <a:pPr marL="457200" lvl="2" indent="-457200"/>
            <a:r>
              <a:rPr lang="en-US" sz="3200" dirty="0"/>
              <a:t>Does not take God’s foreknowledge seriously enough</a:t>
            </a:r>
          </a:p>
          <a:p>
            <a:pPr marL="457200" lvl="2" indent="-457200"/>
            <a:r>
              <a:rPr lang="en-US" sz="3200" dirty="0"/>
              <a:t>Is faith really a gift?</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Problems for Calvinism</a:t>
            </a:r>
          </a:p>
        </p:txBody>
      </p:sp>
    </p:spTree>
    <p:extLst>
      <p:ext uri="{BB962C8B-B14F-4D97-AF65-F5344CB8AC3E}">
        <p14:creationId xmlns:p14="http://schemas.microsoft.com/office/powerpoint/2010/main" val="406394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fontScale="92500" lnSpcReduction="10000"/>
          </a:bodyPr>
          <a:lstStyle/>
          <a:p>
            <a:pPr marL="457200" lvl="2" indent="-457200"/>
            <a:r>
              <a:rPr lang="en-US" sz="3200" dirty="0"/>
              <a:t>Does not take God’s foreknowledge seriously enough</a:t>
            </a:r>
          </a:p>
          <a:p>
            <a:pPr marL="0" lvl="4" indent="0">
              <a:buNone/>
            </a:pPr>
            <a:r>
              <a:rPr lang="en-US" sz="2600" b="1" dirty="0"/>
              <a:t>1 Pet. 1:1 NIV</a:t>
            </a:r>
            <a:r>
              <a:rPr lang="en-US" sz="2600" dirty="0"/>
              <a:t> who have been chosen according to the foreknowledge of God the Father, through the sanctifying work of the Spirit, to be obedient to Jesus Christ and sprinkled with his blood: Grace and peace be yours in abundance.</a:t>
            </a:r>
          </a:p>
          <a:p>
            <a:pPr marL="0" lvl="4" indent="0">
              <a:buNone/>
            </a:pPr>
            <a:r>
              <a:rPr lang="en-US" sz="2600" b="1" dirty="0"/>
              <a:t>Rom. 8:29-30 ESV</a:t>
            </a:r>
            <a:r>
              <a:rPr lang="en-US" sz="2600" dirty="0"/>
              <a:t>  </a:t>
            </a:r>
            <a:r>
              <a:rPr lang="en-US" sz="2600" baseline="30000" dirty="0"/>
              <a:t>29</a:t>
            </a:r>
            <a:r>
              <a:rPr lang="en-US" sz="2600" dirty="0"/>
              <a:t> For those whom he foreknew he also predestined to be conformed to the image of his Son, in order that he might be the firstborn among many brothers.  </a:t>
            </a:r>
            <a:r>
              <a:rPr lang="en-US" sz="2600" baseline="30000" dirty="0"/>
              <a:t>30</a:t>
            </a:r>
            <a:r>
              <a:rPr lang="en-US" sz="2600" dirty="0"/>
              <a:t> And those whom he predestined he also called, and those whom he called he also justified, and those whom he justified he also glorified.</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Problems for Calvinism</a:t>
            </a:r>
          </a:p>
        </p:txBody>
      </p:sp>
    </p:spTree>
    <p:extLst>
      <p:ext uri="{BB962C8B-B14F-4D97-AF65-F5344CB8AC3E}">
        <p14:creationId xmlns:p14="http://schemas.microsoft.com/office/powerpoint/2010/main" val="239805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457200" lvl="2" indent="-457200"/>
            <a:r>
              <a:rPr lang="en-US" sz="3200" dirty="0"/>
              <a:t>Is faith really a gift?</a:t>
            </a:r>
          </a:p>
          <a:p>
            <a:pPr marL="0" lvl="2" indent="0">
              <a:buNone/>
            </a:pPr>
            <a:r>
              <a:rPr lang="en-US" sz="3200" b="1" dirty="0"/>
              <a:t>Eph. 2:8 ESV</a:t>
            </a:r>
            <a:r>
              <a:rPr lang="en-US" sz="3200" dirty="0"/>
              <a:t> </a:t>
            </a:r>
            <a:r>
              <a:rPr lang="en-US" sz="3200" baseline="30000" dirty="0"/>
              <a:t>8</a:t>
            </a:r>
            <a:r>
              <a:rPr lang="en-US" sz="3200" dirty="0"/>
              <a:t> For by grace you have been saved through faith. And this is not your own doing; it is the gift of God,</a:t>
            </a:r>
          </a:p>
          <a:p>
            <a:pPr marL="0" lvl="2" indent="0">
              <a:buNone/>
            </a:pPr>
            <a:r>
              <a:rPr lang="en-US" sz="3200" b="1" dirty="0"/>
              <a:t>Phil. 1:29 ESV</a:t>
            </a:r>
            <a:r>
              <a:rPr lang="en-US" sz="3200" dirty="0"/>
              <a:t>  </a:t>
            </a:r>
            <a:r>
              <a:rPr lang="en-US" sz="3200" baseline="30000" dirty="0"/>
              <a:t>29</a:t>
            </a:r>
            <a:r>
              <a:rPr lang="en-US" sz="3200" dirty="0"/>
              <a:t> For it has been granted to you that for the sake of Christ you should not only believe in him but also suffer for his sake,</a:t>
            </a:r>
          </a:p>
          <a:p>
            <a:pPr marL="457200" lvl="2" indent="-457200"/>
            <a:endParaRPr lang="en-US" sz="3200" dirty="0"/>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Problems for Calvinism</a:t>
            </a:r>
          </a:p>
        </p:txBody>
      </p:sp>
    </p:spTree>
    <p:extLst>
      <p:ext uri="{BB962C8B-B14F-4D97-AF65-F5344CB8AC3E}">
        <p14:creationId xmlns:p14="http://schemas.microsoft.com/office/powerpoint/2010/main" val="272960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F680-5A0D-4FB1-8840-FC668E2206BC}"/>
              </a:ext>
            </a:extLst>
          </p:cNvPr>
          <p:cNvSpPr>
            <a:spLocks noGrp="1"/>
          </p:cNvSpPr>
          <p:nvPr>
            <p:ph type="title"/>
          </p:nvPr>
        </p:nvSpPr>
        <p:spPr/>
        <p:txBody>
          <a:bodyPr/>
          <a:lstStyle/>
          <a:p>
            <a:r>
              <a:rPr lang="en-US" sz="4400" dirty="0"/>
              <a:t>The Case for Calvinism:</a:t>
            </a:r>
            <a:br>
              <a:rPr lang="en-US" sz="4400" dirty="0"/>
            </a:br>
            <a:r>
              <a:rPr lang="en-US" sz="4400" dirty="0"/>
              <a:t>Total Depravity</a:t>
            </a:r>
          </a:p>
        </p:txBody>
      </p:sp>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92500" lnSpcReduction="10000"/>
          </a:bodyPr>
          <a:lstStyle/>
          <a:p>
            <a:pPr marL="0" indent="0">
              <a:buNone/>
            </a:pPr>
            <a:r>
              <a:rPr lang="en-US" sz="4200" b="1" dirty="0"/>
              <a:t>Romans 3:10-12 </a:t>
            </a:r>
          </a:p>
          <a:p>
            <a:pPr marL="0" indent="0">
              <a:buNone/>
            </a:pPr>
            <a:r>
              <a:rPr lang="en-US" sz="4200" dirty="0"/>
              <a:t>as it is written: "None is righteous, no, not one;  </a:t>
            </a:r>
            <a:r>
              <a:rPr lang="en-US" sz="4200" baseline="30000" dirty="0"/>
              <a:t>11</a:t>
            </a:r>
            <a:r>
              <a:rPr lang="en-US" sz="4200" dirty="0"/>
              <a:t> no one understands; no one seeks for God.  </a:t>
            </a:r>
            <a:r>
              <a:rPr lang="en-US" sz="4200" baseline="30000" dirty="0"/>
              <a:t>12</a:t>
            </a:r>
            <a:r>
              <a:rPr lang="en-US" sz="4200" dirty="0"/>
              <a:t> All have turned aside; together they have become worthless; no one does good, not even one."</a:t>
            </a:r>
            <a:endParaRPr lang="en-US" dirty="0"/>
          </a:p>
        </p:txBody>
      </p:sp>
    </p:spTree>
    <p:extLst>
      <p:ext uri="{BB962C8B-B14F-4D97-AF65-F5344CB8AC3E}">
        <p14:creationId xmlns:p14="http://schemas.microsoft.com/office/powerpoint/2010/main" val="1329125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868555" cy="4517215"/>
          </a:xfrm>
        </p:spPr>
        <p:txBody>
          <a:bodyPr>
            <a:normAutofit/>
          </a:bodyPr>
          <a:lstStyle/>
          <a:p>
            <a:pPr marL="0" lvl="2" indent="0">
              <a:buNone/>
            </a:pPr>
            <a:r>
              <a:rPr lang="en-US" sz="3200" dirty="0"/>
              <a:t>1.  Natural knowledge – knowledge of all possibilities</a:t>
            </a:r>
          </a:p>
          <a:p>
            <a:pPr marL="508000" lvl="2" indent="-508000">
              <a:buNone/>
            </a:pPr>
            <a:r>
              <a:rPr lang="en-US" sz="3200" dirty="0"/>
              <a:t>2.  Middle-knowledge – knowledge of how free creatures would act in any given situation</a:t>
            </a:r>
          </a:p>
          <a:p>
            <a:pPr marL="0" lvl="2" indent="0">
              <a:buNone/>
            </a:pPr>
            <a:r>
              <a:rPr lang="en-US" sz="3200" b="1" dirty="0"/>
              <a:t>GOD’S DECISION TO CREATE THE WORLD</a:t>
            </a:r>
          </a:p>
          <a:p>
            <a:pPr marL="0" lvl="2" indent="0">
              <a:buNone/>
            </a:pPr>
            <a:r>
              <a:rPr lang="en-US" sz="3200" dirty="0"/>
              <a:t>3. Free knowledge – knowledge of all actualities</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Another Option:  </a:t>
            </a:r>
            <a:r>
              <a:rPr lang="en-US" sz="4400" dirty="0" err="1"/>
              <a:t>Molinism</a:t>
            </a:r>
            <a:endParaRPr lang="en-US" sz="4400" dirty="0"/>
          </a:p>
        </p:txBody>
      </p:sp>
    </p:spTree>
    <p:extLst>
      <p:ext uri="{BB962C8B-B14F-4D97-AF65-F5344CB8AC3E}">
        <p14:creationId xmlns:p14="http://schemas.microsoft.com/office/powerpoint/2010/main" val="589104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10157355" cy="4517215"/>
          </a:xfrm>
        </p:spPr>
        <p:txBody>
          <a:bodyPr>
            <a:normAutofit/>
          </a:bodyPr>
          <a:lstStyle/>
          <a:p>
            <a:pPr marL="0" lvl="2" indent="0">
              <a:buNone/>
            </a:pPr>
            <a:r>
              <a:rPr lang="en-US" sz="3600" b="1" dirty="0"/>
              <a:t>Acts 17:26-27 ESV</a:t>
            </a:r>
            <a:r>
              <a:rPr lang="en-US" sz="3600" dirty="0"/>
              <a:t>  </a:t>
            </a:r>
            <a:r>
              <a:rPr lang="en-US" sz="3600" baseline="30000" dirty="0"/>
              <a:t>26</a:t>
            </a:r>
            <a:r>
              <a:rPr lang="en-US" sz="3600" dirty="0"/>
              <a:t> And he made from one man every nation of mankind to live on all the face of the earth, having determined allotted periods and the boundaries of their dwelling place,  </a:t>
            </a:r>
            <a:r>
              <a:rPr lang="en-US" sz="3600" baseline="30000" dirty="0"/>
              <a:t>27</a:t>
            </a:r>
            <a:r>
              <a:rPr lang="en-US" sz="3600" dirty="0"/>
              <a:t> that they should seek God, and perhaps feel their way toward him and find him. </a:t>
            </a:r>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Another Option:  </a:t>
            </a:r>
            <a:r>
              <a:rPr lang="en-US" sz="4400" dirty="0" err="1"/>
              <a:t>Molinism</a:t>
            </a:r>
            <a:endParaRPr lang="en-US" sz="4400" dirty="0"/>
          </a:p>
        </p:txBody>
      </p:sp>
    </p:spTree>
    <p:extLst>
      <p:ext uri="{BB962C8B-B14F-4D97-AF65-F5344CB8AC3E}">
        <p14:creationId xmlns:p14="http://schemas.microsoft.com/office/powerpoint/2010/main" val="295142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270933" y="2052918"/>
            <a:ext cx="11921067" cy="4517215"/>
          </a:xfrm>
        </p:spPr>
        <p:txBody>
          <a:bodyPr>
            <a:normAutofit/>
          </a:bodyPr>
          <a:lstStyle/>
          <a:p>
            <a:pPr marL="0" lvl="2" indent="0">
              <a:buNone/>
            </a:pPr>
            <a:r>
              <a:rPr lang="en-US" sz="3600" b="1" dirty="0"/>
              <a:t>Using middle-knowledge, we can affirm:</a:t>
            </a:r>
          </a:p>
          <a:p>
            <a:pPr marL="571500" lvl="2" indent="-571500"/>
            <a:r>
              <a:rPr lang="en-US" sz="3600" dirty="0"/>
              <a:t>Unconditional election </a:t>
            </a:r>
          </a:p>
          <a:p>
            <a:pPr marL="571500" lvl="2" indent="-571500"/>
            <a:r>
              <a:rPr lang="en-US" sz="3600" dirty="0"/>
              <a:t>Election based on real foreknowledge</a:t>
            </a:r>
          </a:p>
          <a:p>
            <a:pPr marL="0" lvl="2" indent="0">
              <a:buNone/>
            </a:pPr>
            <a:endParaRPr lang="en-US" sz="3600" dirty="0"/>
          </a:p>
          <a:p>
            <a:pPr marL="0" lvl="2" indent="0">
              <a:buNone/>
            </a:pPr>
            <a:endParaRPr lang="en-US" sz="3200"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br>
              <a:rPr lang="en-US" sz="4400" dirty="0"/>
            </a:br>
            <a:r>
              <a:rPr lang="en-US" sz="4400" dirty="0"/>
              <a:t>Another Option:  </a:t>
            </a:r>
            <a:r>
              <a:rPr lang="en-US" sz="4400" dirty="0" err="1"/>
              <a:t>Molinism</a:t>
            </a:r>
            <a:endParaRPr lang="en-US" sz="4400" dirty="0"/>
          </a:p>
        </p:txBody>
      </p:sp>
    </p:spTree>
    <p:extLst>
      <p:ext uri="{BB962C8B-B14F-4D97-AF65-F5344CB8AC3E}">
        <p14:creationId xmlns:p14="http://schemas.microsoft.com/office/powerpoint/2010/main" val="4270026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1103312" y="2052918"/>
            <a:ext cx="7274569" cy="4517215"/>
          </a:xfrm>
        </p:spPr>
        <p:txBody>
          <a:bodyPr>
            <a:normAutofit/>
          </a:bodyPr>
          <a:lstStyle/>
          <a:p>
            <a:pPr marL="0" lvl="2" indent="0">
              <a:buNone/>
            </a:pPr>
            <a:r>
              <a:rPr lang="en-US" sz="3200" b="1" dirty="0"/>
              <a:t>Recommendations for future study:</a:t>
            </a:r>
          </a:p>
          <a:p>
            <a:pPr marL="457200" lvl="2" indent="-457200"/>
            <a:r>
              <a:rPr lang="en-US" sz="3200" u="sng" dirty="0" err="1"/>
              <a:t>Molinism</a:t>
            </a:r>
            <a:r>
              <a:rPr lang="en-US" sz="3200" u="sng" dirty="0"/>
              <a:t>:  Salvation and Sovereignty</a:t>
            </a:r>
            <a:r>
              <a:rPr lang="en-US" sz="3200" dirty="0"/>
              <a:t> by Kenneth </a:t>
            </a:r>
            <a:r>
              <a:rPr lang="en-US" sz="3200" dirty="0" err="1"/>
              <a:t>Keathley</a:t>
            </a:r>
            <a:endParaRPr lang="en-US" sz="3200" dirty="0"/>
          </a:p>
          <a:p>
            <a:pPr marL="457200" lvl="2" indent="-457200"/>
            <a:r>
              <a:rPr lang="en-US" sz="3200" dirty="0"/>
              <a:t>Calvinism:  </a:t>
            </a:r>
            <a:r>
              <a:rPr lang="en-US" sz="3200" u="sng" dirty="0"/>
              <a:t>For Calvinism</a:t>
            </a:r>
            <a:r>
              <a:rPr lang="en-US" sz="3200" dirty="0"/>
              <a:t> by Michael Horton</a:t>
            </a:r>
          </a:p>
          <a:p>
            <a:pPr marL="457200" lvl="2" indent="-457200"/>
            <a:r>
              <a:rPr lang="en-US" sz="3200" dirty="0"/>
              <a:t>Arminianism:  </a:t>
            </a:r>
            <a:r>
              <a:rPr lang="en-US" sz="3200" u="sng" dirty="0"/>
              <a:t>Arminian Theology: Myths and Reality</a:t>
            </a:r>
            <a:r>
              <a:rPr lang="en-US" sz="3200" dirty="0"/>
              <a:t> by Roger Olson</a:t>
            </a:r>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Evaluation</a:t>
            </a:r>
          </a:p>
        </p:txBody>
      </p:sp>
      <p:pic>
        <p:nvPicPr>
          <p:cNvPr id="2" name="Picture 1">
            <a:extLst>
              <a:ext uri="{FF2B5EF4-FFF2-40B4-BE49-F238E27FC236}">
                <a16:creationId xmlns:a16="http://schemas.microsoft.com/office/drawing/2014/main" id="{48CBFDE0-D2A1-49B7-B1FB-0E635BCD7DAA}"/>
              </a:ext>
            </a:extLst>
          </p:cNvPr>
          <p:cNvPicPr>
            <a:picLocks noChangeAspect="1"/>
          </p:cNvPicPr>
          <p:nvPr/>
        </p:nvPicPr>
        <p:blipFill>
          <a:blip r:embed="rId2"/>
          <a:stretch>
            <a:fillRect/>
          </a:stretch>
        </p:blipFill>
        <p:spPr>
          <a:xfrm>
            <a:off x="8679234" y="1696689"/>
            <a:ext cx="3190875" cy="4762500"/>
          </a:xfrm>
          <a:prstGeom prst="rect">
            <a:avLst/>
          </a:prstGeom>
        </p:spPr>
      </p:pic>
    </p:spTree>
    <p:extLst>
      <p:ext uri="{BB962C8B-B14F-4D97-AF65-F5344CB8AC3E}">
        <p14:creationId xmlns:p14="http://schemas.microsoft.com/office/powerpoint/2010/main" val="282518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F680-5A0D-4FB1-8840-FC668E2206BC}"/>
              </a:ext>
            </a:extLst>
          </p:cNvPr>
          <p:cNvSpPr>
            <a:spLocks noGrp="1"/>
          </p:cNvSpPr>
          <p:nvPr>
            <p:ph type="title"/>
          </p:nvPr>
        </p:nvSpPr>
        <p:spPr/>
        <p:txBody>
          <a:bodyPr/>
          <a:lstStyle/>
          <a:p>
            <a:r>
              <a:rPr lang="en-US" sz="4400" dirty="0"/>
              <a:t>The Case for Calvinism:</a:t>
            </a:r>
            <a:br>
              <a:rPr lang="en-US" sz="4400" dirty="0"/>
            </a:br>
            <a:r>
              <a:rPr lang="en-US" sz="4400" dirty="0"/>
              <a:t>Total Depravity</a:t>
            </a:r>
          </a:p>
        </p:txBody>
      </p:sp>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a:bodyPr>
          <a:lstStyle/>
          <a:p>
            <a:pPr marL="0" indent="0">
              <a:buNone/>
            </a:pPr>
            <a:r>
              <a:rPr lang="en-US" sz="4200" b="1" dirty="0"/>
              <a:t>Ephesians 2:1 </a:t>
            </a:r>
          </a:p>
          <a:p>
            <a:pPr marL="0" indent="0">
              <a:buNone/>
            </a:pPr>
            <a:r>
              <a:rPr lang="en-US" sz="4200" dirty="0"/>
              <a:t>And you were dead in the trespasses and sins…</a:t>
            </a:r>
            <a:endParaRPr lang="en-US" dirty="0"/>
          </a:p>
        </p:txBody>
      </p:sp>
    </p:spTree>
    <p:extLst>
      <p:ext uri="{BB962C8B-B14F-4D97-AF65-F5344CB8AC3E}">
        <p14:creationId xmlns:p14="http://schemas.microsoft.com/office/powerpoint/2010/main" val="122385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85000" lnSpcReduction="20000"/>
          </a:bodyPr>
          <a:lstStyle/>
          <a:p>
            <a:pPr marL="0" indent="0">
              <a:buNone/>
            </a:pPr>
            <a:r>
              <a:rPr lang="en-US" sz="4200" b="1" dirty="0"/>
              <a:t>Eph. 1:4-6 </a:t>
            </a:r>
          </a:p>
          <a:p>
            <a:pPr marL="0" indent="0">
              <a:buNone/>
            </a:pPr>
            <a:r>
              <a:rPr lang="en-US" sz="4200" dirty="0"/>
              <a:t>…he chose us in him before the foundation of the world, that we should be holy and blameless before him. In love  </a:t>
            </a:r>
            <a:r>
              <a:rPr lang="en-US" sz="4200" baseline="30000" dirty="0"/>
              <a:t>5 </a:t>
            </a:r>
            <a:r>
              <a:rPr lang="en-US" sz="4200" dirty="0"/>
              <a:t>he predestined us for adoption to himself as sons through Jesus Christ, according to the purpose of his will,  </a:t>
            </a:r>
            <a:r>
              <a:rPr lang="en-US" sz="4200" baseline="30000" dirty="0"/>
              <a:t>6</a:t>
            </a:r>
            <a:r>
              <a:rPr lang="en-US" sz="4200" dirty="0"/>
              <a:t> to the praise of his glorious grace, with which he has blessed us in the Beloved.</a:t>
            </a:r>
            <a:endParaRPr lang="en-US"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Unconditional Election</a:t>
            </a:r>
          </a:p>
        </p:txBody>
      </p:sp>
    </p:spTree>
    <p:extLst>
      <p:ext uri="{BB962C8B-B14F-4D97-AF65-F5344CB8AC3E}">
        <p14:creationId xmlns:p14="http://schemas.microsoft.com/office/powerpoint/2010/main" val="237724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85000" lnSpcReduction="20000"/>
          </a:bodyPr>
          <a:lstStyle/>
          <a:p>
            <a:pPr marL="0" indent="0">
              <a:buNone/>
            </a:pPr>
            <a:r>
              <a:rPr lang="en-US" sz="4200" b="1" dirty="0"/>
              <a:t>Eph. 1:4-6 </a:t>
            </a:r>
          </a:p>
          <a:p>
            <a:pPr marL="0" indent="0">
              <a:buNone/>
            </a:pPr>
            <a:r>
              <a:rPr lang="en-US" sz="4200" dirty="0"/>
              <a:t>…he chose us in him before the foundation of the world, that we should be holy and blameless before him. In love  </a:t>
            </a:r>
            <a:r>
              <a:rPr lang="en-US" sz="4200" baseline="30000" dirty="0"/>
              <a:t>5 </a:t>
            </a:r>
            <a:r>
              <a:rPr lang="en-US" sz="4200" dirty="0"/>
              <a:t>he predestined us for adoption to himself as sons through Jesus Christ, according to the purpose of his will,  </a:t>
            </a:r>
            <a:r>
              <a:rPr lang="en-US" sz="4200" baseline="30000" dirty="0"/>
              <a:t>6</a:t>
            </a:r>
            <a:r>
              <a:rPr lang="en-US" sz="4200" dirty="0"/>
              <a:t> to the praise of his glorious grace, with which he has blessed us in the Beloved.</a:t>
            </a:r>
            <a:endParaRPr lang="en-US"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Unconditional Election</a:t>
            </a:r>
          </a:p>
        </p:txBody>
      </p:sp>
    </p:spTree>
    <p:extLst>
      <p:ext uri="{BB962C8B-B14F-4D97-AF65-F5344CB8AC3E}">
        <p14:creationId xmlns:p14="http://schemas.microsoft.com/office/powerpoint/2010/main" val="266987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p:txBody>
          <a:bodyPr>
            <a:normAutofit fontScale="85000" lnSpcReduction="20000"/>
          </a:bodyPr>
          <a:lstStyle/>
          <a:p>
            <a:pPr marL="0" indent="0">
              <a:buNone/>
            </a:pPr>
            <a:r>
              <a:rPr lang="en-US" sz="4200" b="1" dirty="0"/>
              <a:t>Rom. 8:29-30 </a:t>
            </a:r>
          </a:p>
          <a:p>
            <a:pPr marL="0" indent="0">
              <a:buNone/>
            </a:pPr>
            <a:r>
              <a:rPr lang="en-US" sz="4200" dirty="0"/>
              <a:t>For those whom he foreknew he also predestined to be conformed to the image of his Son, in order that he might be the firstborn among many brothers.  </a:t>
            </a:r>
            <a:r>
              <a:rPr lang="en-US" sz="4200" baseline="30000" dirty="0"/>
              <a:t>30 </a:t>
            </a:r>
            <a:r>
              <a:rPr lang="en-US" sz="4200" dirty="0"/>
              <a:t>And those whom he predestined he also called, and those whom he called he also justified, and those whom he justified he also glorified.</a:t>
            </a:r>
            <a:endParaRPr lang="en-US"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Unconditional Election</a:t>
            </a:r>
          </a:p>
        </p:txBody>
      </p:sp>
    </p:spTree>
    <p:extLst>
      <p:ext uri="{BB962C8B-B14F-4D97-AF65-F5344CB8AC3E}">
        <p14:creationId xmlns:p14="http://schemas.microsoft.com/office/powerpoint/2010/main" val="80267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7FBAF-55DD-4BAC-9284-8D5825D66704}"/>
              </a:ext>
            </a:extLst>
          </p:cNvPr>
          <p:cNvSpPr>
            <a:spLocks noGrp="1"/>
          </p:cNvSpPr>
          <p:nvPr>
            <p:ph idx="1"/>
          </p:nvPr>
        </p:nvSpPr>
        <p:spPr>
          <a:xfrm>
            <a:off x="220133" y="2052918"/>
            <a:ext cx="11768667" cy="4517215"/>
          </a:xfrm>
        </p:spPr>
        <p:txBody>
          <a:bodyPr>
            <a:normAutofit fontScale="70000" lnSpcReduction="20000"/>
          </a:bodyPr>
          <a:lstStyle/>
          <a:p>
            <a:pPr marL="0" indent="0">
              <a:buNone/>
            </a:pPr>
            <a:r>
              <a:rPr lang="en-US" sz="4200" b="1" dirty="0"/>
              <a:t>Rom. 9:18-23 </a:t>
            </a:r>
          </a:p>
          <a:p>
            <a:pPr marL="0" indent="0">
              <a:buNone/>
            </a:pPr>
            <a:r>
              <a:rPr lang="en-US" sz="4200" dirty="0"/>
              <a:t>So then he has mercy on whomever he wills, and he hardens whomever he wills.  </a:t>
            </a:r>
            <a:r>
              <a:rPr lang="en-US" sz="4200" baseline="30000" dirty="0"/>
              <a:t>19</a:t>
            </a:r>
            <a:r>
              <a:rPr lang="en-US" sz="4200" dirty="0"/>
              <a:t> You will say to me then, "Why does he still find fault? For who can resist his will?"  </a:t>
            </a:r>
            <a:r>
              <a:rPr lang="en-US" sz="4200" baseline="30000" dirty="0"/>
              <a:t>20</a:t>
            </a:r>
            <a:r>
              <a:rPr lang="en-US" sz="4200" dirty="0"/>
              <a:t> But who are you, O man, to answer back to God? Will what is molded say to its molder, "Why have you made me like this?"  </a:t>
            </a:r>
            <a:r>
              <a:rPr lang="en-US" sz="4200" baseline="30000" dirty="0"/>
              <a:t>21</a:t>
            </a:r>
            <a:r>
              <a:rPr lang="en-US" sz="4200" dirty="0"/>
              <a:t> Has the potter no right over the clay, to make out of the same lump one vessel for honorable use and another for dishonorable use?  </a:t>
            </a:r>
            <a:r>
              <a:rPr lang="en-US" sz="4200" baseline="30000" dirty="0"/>
              <a:t>22</a:t>
            </a:r>
            <a:r>
              <a:rPr lang="en-US" sz="4200" dirty="0"/>
              <a:t> What if God, desiring to show his wrath and to make known his power, has endured with much patience vessels of wrath prepared for destruction,  </a:t>
            </a:r>
            <a:r>
              <a:rPr lang="en-US" sz="4200" baseline="30000" dirty="0"/>
              <a:t>23</a:t>
            </a:r>
            <a:r>
              <a:rPr lang="en-US" sz="4200" dirty="0"/>
              <a:t> in order to make known the riches of his glory for vessels of mercy, which he has prepared beforehand for glory…</a:t>
            </a:r>
            <a:endParaRPr lang="en-US" dirty="0"/>
          </a:p>
        </p:txBody>
      </p:sp>
      <p:sp>
        <p:nvSpPr>
          <p:cNvPr id="8" name="Title 1">
            <a:extLst>
              <a:ext uri="{FF2B5EF4-FFF2-40B4-BE49-F238E27FC236}">
                <a16:creationId xmlns:a16="http://schemas.microsoft.com/office/drawing/2014/main" id="{F9FDE5D7-909F-4CFF-A785-4A6BD0C6B92B}"/>
              </a:ext>
            </a:extLst>
          </p:cNvPr>
          <p:cNvSpPr>
            <a:spLocks noGrp="1"/>
          </p:cNvSpPr>
          <p:nvPr>
            <p:ph type="title"/>
          </p:nvPr>
        </p:nvSpPr>
        <p:spPr>
          <a:xfrm>
            <a:off x="646111" y="452718"/>
            <a:ext cx="9404723" cy="1400530"/>
          </a:xfrm>
        </p:spPr>
        <p:txBody>
          <a:bodyPr/>
          <a:lstStyle/>
          <a:p>
            <a:r>
              <a:rPr lang="en-US" sz="4400" dirty="0"/>
              <a:t>The Case for Calvinism:</a:t>
            </a:r>
            <a:br>
              <a:rPr lang="en-US" sz="4400" dirty="0"/>
            </a:br>
            <a:r>
              <a:rPr lang="en-US" sz="4400" dirty="0"/>
              <a:t>Unconditional Election</a:t>
            </a:r>
          </a:p>
        </p:txBody>
      </p:sp>
    </p:spTree>
    <p:extLst>
      <p:ext uri="{BB962C8B-B14F-4D97-AF65-F5344CB8AC3E}">
        <p14:creationId xmlns:p14="http://schemas.microsoft.com/office/powerpoint/2010/main" val="150538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187</TotalTime>
  <Words>2328</Words>
  <Application>Microsoft Office PowerPoint</Application>
  <PresentationFormat>Widescreen</PresentationFormat>
  <Paragraphs>152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Ion</vt:lpstr>
      <vt:lpstr>Hot Button Issues</vt:lpstr>
      <vt:lpstr>Outline</vt:lpstr>
      <vt:lpstr>The Case for Calvinism</vt:lpstr>
      <vt:lpstr>The Case for Calvinism: Total Depravity</vt:lpstr>
      <vt:lpstr>The Case for Calvinism: Total Depravity</vt:lpstr>
      <vt:lpstr>The Case for Calvinism: Unconditional Election</vt:lpstr>
      <vt:lpstr>The Case for Calvinism: Unconditional Election</vt:lpstr>
      <vt:lpstr>The Case for Calvinism: Unconditional Election</vt:lpstr>
      <vt:lpstr>The Case for Calvinism: Unconditional Election</vt:lpstr>
      <vt:lpstr>The Case for Calvinism: Limited Atonement</vt:lpstr>
      <vt:lpstr>The Case for Calvinism: Limited Atonement</vt:lpstr>
      <vt:lpstr>The Case for Calvinism: Irresistible Grace</vt:lpstr>
      <vt:lpstr>The Case for Calvinism: Irresistible Grace</vt:lpstr>
      <vt:lpstr>The Case for Calvinism: Perseverance of the Saints</vt:lpstr>
      <vt:lpstr>The Case for Calvinism: Perseverance of the Saints</vt:lpstr>
      <vt:lpstr>The Case for Calvinism </vt:lpstr>
      <vt:lpstr>The Case for Arminianism </vt:lpstr>
      <vt:lpstr>The Case for Arminianism </vt:lpstr>
      <vt:lpstr>The Case for Arminianism: Total Depravity</vt:lpstr>
      <vt:lpstr>The Case for Arminianism: Election based on foreknowledge</vt:lpstr>
      <vt:lpstr>The Case for Arminianism: Election based on foreknowledge</vt:lpstr>
      <vt:lpstr>The Case for Arminianism: Election based on foreknowledge</vt:lpstr>
      <vt:lpstr>The Case for Arminianism: Unlimited Atonement</vt:lpstr>
      <vt:lpstr>The Case for Arminianism: Unlimited Atonement</vt:lpstr>
      <vt:lpstr>The Case for Arminianism: Prevenient Grace</vt:lpstr>
      <vt:lpstr>The Case for Arminianism: Prevenient Grace</vt:lpstr>
      <vt:lpstr>The Case for Arminianism: Perseverance of the Saints?</vt:lpstr>
      <vt:lpstr>Evaluation</vt:lpstr>
      <vt:lpstr>Evaluation</vt:lpstr>
      <vt:lpstr>Evaluation</vt:lpstr>
      <vt:lpstr>Evaluation</vt:lpstr>
      <vt:lpstr>Evaluation</vt:lpstr>
      <vt:lpstr>Evaluation</vt:lpstr>
      <vt:lpstr>Evaluation</vt:lpstr>
      <vt:lpstr>Evaluation: Problems for Arminianism</vt:lpstr>
      <vt:lpstr>Evaluation: Problems for Arminianism</vt:lpstr>
      <vt:lpstr>Evaluation: Problems for Calvinism</vt:lpstr>
      <vt:lpstr>Evaluation: Problems for Calvinism</vt:lpstr>
      <vt:lpstr>Evaluation: Problems for Calvinism</vt:lpstr>
      <vt:lpstr>Evaluation: Another Option:  Molinism</vt:lpstr>
      <vt:lpstr>Evaluation: Another Option:  Molinism</vt:lpstr>
      <vt:lpstr>Evaluation: Another Option:  Molinism</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Button Issues</dc:title>
  <dc:creator>Nathanael King</dc:creator>
  <cp:lastModifiedBy>Nathanael King</cp:lastModifiedBy>
  <cp:revision>15</cp:revision>
  <dcterms:created xsi:type="dcterms:W3CDTF">2019-06-30T15:08:00Z</dcterms:created>
  <dcterms:modified xsi:type="dcterms:W3CDTF">2019-07-07T06:35:20Z</dcterms:modified>
</cp:coreProperties>
</file>