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71" r:id="rId5"/>
    <p:sldId id="262" r:id="rId6"/>
    <p:sldId id="261" r:id="rId7"/>
    <p:sldId id="260" r:id="rId8"/>
    <p:sldId id="259" r:id="rId9"/>
    <p:sldId id="272" r:id="rId10"/>
    <p:sldId id="263" r:id="rId11"/>
    <p:sldId id="264" r:id="rId12"/>
    <p:sldId id="265" r:id="rId13"/>
    <p:sldId id="266" r:id="rId14"/>
    <p:sldId id="267" r:id="rId15"/>
    <p:sldId id="268" r:id="rId16"/>
    <p:sldId id="269" r:id="rId17"/>
    <p:sldId id="270"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65" d="100"/>
          <a:sy n="65" d="100"/>
        </p:scale>
        <p:origin x="667"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4" name="Title Text"/>
          <p:cNvSpPr txBox="1">
            <a:spLocks noGrp="1"/>
          </p:cNvSpPr>
          <p:nvPr>
            <p:ph type="title"/>
          </p:nvPr>
        </p:nvSpPr>
        <p:spPr>
          <a:xfrm>
            <a:off x="895000" y="2855000"/>
            <a:ext cx="10469600" cy="1148001"/>
          </a:xfrm>
          <a:prstGeom prst="rect">
            <a:avLst/>
          </a:prstGeom>
        </p:spPr>
        <p:txBody>
          <a:bodyPr anchor="ctr"/>
          <a:lstStyle>
            <a:lvl1pPr algn="ctr">
              <a:defRPr sz="4800"/>
            </a:lvl1pPr>
          </a:lstStyle>
          <a:p>
            <a:r>
              <a:t>Title Text</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262441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32" name="Title Text"/>
          <p:cNvSpPr txBox="1">
            <a:spLocks noGrp="1"/>
          </p:cNvSpPr>
          <p:nvPr>
            <p:ph type="title"/>
          </p:nvPr>
        </p:nvSpPr>
        <p:spPr>
          <a:prstGeom prst="rect">
            <a:avLst/>
          </a:prstGeom>
        </p:spPr>
        <p:txBody>
          <a:bodyPr/>
          <a:lstStyle/>
          <a:p>
            <a:r>
              <a:t>Title Text</a:t>
            </a:r>
          </a:p>
        </p:txBody>
      </p:sp>
      <p:sp>
        <p:nvSpPr>
          <p:cNvPr id="3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37572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112" name="Line"/>
          <p:cNvSpPr/>
          <p:nvPr/>
        </p:nvSpPr>
        <p:spPr>
          <a:xfrm flipV="1">
            <a:off x="1809750" y="698315"/>
            <a:ext cx="8572501" cy="187"/>
          </a:xfrm>
          <a:prstGeom prst="line">
            <a:avLst/>
          </a:prstGeom>
          <a:ln w="12700">
            <a:solidFill>
              <a:srgbClr val="A6AAA9"/>
            </a:solidFill>
            <a:miter lim="400000"/>
          </a:ln>
        </p:spPr>
        <p:txBody>
          <a:bodyPr lIns="32145" tIns="32145" rIns="32145" bIns="32145"/>
          <a:lstStyle/>
          <a:p>
            <a:pPr algn="ctr" defTabSz="410755">
              <a:defRPr sz="1200">
                <a:latin typeface="Helvetica Neue Medium"/>
                <a:ea typeface="Helvetica Neue Medium"/>
                <a:cs typeface="Helvetica Neue Medium"/>
                <a:sym typeface="Helvetica Neue Medium"/>
              </a:defRPr>
            </a:pPr>
            <a:endParaRPr sz="1600"/>
          </a:p>
        </p:txBody>
      </p:sp>
      <p:sp>
        <p:nvSpPr>
          <p:cNvPr id="113" name="Body Level One…"/>
          <p:cNvSpPr txBox="1">
            <a:spLocks noGrp="1"/>
          </p:cNvSpPr>
          <p:nvPr>
            <p:ph type="body" sz="quarter" idx="1"/>
          </p:nvPr>
        </p:nvSpPr>
        <p:spPr>
          <a:xfrm>
            <a:off x="1809750" y="294679"/>
            <a:ext cx="7858127" cy="348260"/>
          </a:xfrm>
          <a:prstGeom prst="rect">
            <a:avLst/>
          </a:prstGeom>
        </p:spPr>
        <p:txBody>
          <a:bodyPr lIns="26789" tIns="26789" rIns="26789" bIns="26789" anchor="b"/>
          <a:lstStyle>
            <a:lvl1pPr marL="0" indent="0" defTabSz="321460">
              <a:lnSpc>
                <a:spcPct val="80000"/>
              </a:lnSpc>
              <a:buClrTx/>
              <a:buSzTx/>
              <a:buFontTx/>
              <a:buNone/>
              <a:defRPr sz="1867" cap="all" spc="93">
                <a:solidFill>
                  <a:srgbClr val="838787"/>
                </a:solidFill>
                <a:latin typeface="DIN Alternate"/>
                <a:ea typeface="DIN Alternate"/>
                <a:cs typeface="DIN Alternate"/>
                <a:sym typeface="DIN Alternate"/>
              </a:defRPr>
            </a:lvl1pPr>
            <a:lvl2pPr marL="851936" indent="-259284" defTabSz="321460">
              <a:lnSpc>
                <a:spcPct val="80000"/>
              </a:lnSpc>
              <a:buClrTx/>
              <a:buSzPct val="145000"/>
              <a:buFontTx/>
              <a:buChar char="•"/>
              <a:defRPr sz="1867" cap="all" spc="93">
                <a:solidFill>
                  <a:srgbClr val="838787"/>
                </a:solidFill>
                <a:latin typeface="DIN Alternate"/>
                <a:ea typeface="DIN Alternate"/>
                <a:cs typeface="DIN Alternate"/>
                <a:sym typeface="DIN Alternate"/>
              </a:defRPr>
            </a:lvl2pPr>
            <a:lvl3pPr marL="1444588" indent="-259284" defTabSz="321460">
              <a:lnSpc>
                <a:spcPct val="80000"/>
              </a:lnSpc>
              <a:buClrTx/>
              <a:buSzPct val="145000"/>
              <a:buFontTx/>
              <a:buChar char="•"/>
              <a:defRPr sz="1867" cap="all" spc="93">
                <a:solidFill>
                  <a:srgbClr val="838787"/>
                </a:solidFill>
                <a:latin typeface="DIN Alternate"/>
                <a:ea typeface="DIN Alternate"/>
                <a:cs typeface="DIN Alternate"/>
                <a:sym typeface="DIN Alternate"/>
              </a:defRPr>
            </a:lvl3pPr>
            <a:lvl4pPr marL="2037240" indent="-259284" defTabSz="321460">
              <a:lnSpc>
                <a:spcPct val="80000"/>
              </a:lnSpc>
              <a:buClrTx/>
              <a:buSzPct val="145000"/>
              <a:buFontTx/>
              <a:buChar char="•"/>
              <a:defRPr sz="1867" cap="all" spc="93">
                <a:solidFill>
                  <a:srgbClr val="838787"/>
                </a:solidFill>
                <a:latin typeface="DIN Alternate"/>
                <a:ea typeface="DIN Alternate"/>
                <a:cs typeface="DIN Alternate"/>
                <a:sym typeface="DIN Alternate"/>
              </a:defRPr>
            </a:lvl4pPr>
            <a:lvl5pPr marL="2629892" indent="-259284" defTabSz="321460">
              <a:lnSpc>
                <a:spcPct val="80000"/>
              </a:lnSpc>
              <a:buClrTx/>
              <a:buSzPct val="145000"/>
              <a:buFontTx/>
              <a:buChar char="•"/>
              <a:defRPr sz="1867" cap="all" spc="93">
                <a:solidFill>
                  <a:srgbClr val="838787"/>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14" name="Title Text"/>
          <p:cNvSpPr txBox="1">
            <a:spLocks noGrp="1"/>
          </p:cNvSpPr>
          <p:nvPr>
            <p:ph type="title"/>
          </p:nvPr>
        </p:nvSpPr>
        <p:spPr>
          <a:xfrm>
            <a:off x="1809750" y="1080493"/>
            <a:ext cx="8572501" cy="508993"/>
          </a:xfrm>
          <a:prstGeom prst="rect">
            <a:avLst/>
          </a:prstGeom>
        </p:spPr>
        <p:txBody>
          <a:bodyPr lIns="26789" tIns="26789" rIns="26789" bIns="26789"/>
          <a:lstStyle>
            <a:lvl1pPr defTabSz="410755">
              <a:lnSpc>
                <a:spcPct val="80000"/>
              </a:lnSpc>
              <a:spcBef>
                <a:spcPts val="1867"/>
              </a:spcBef>
              <a:defRPr cap="all">
                <a:solidFill>
                  <a:srgbClr val="34A5DA"/>
                </a:solidFill>
                <a:latin typeface="DIN Condensed"/>
                <a:ea typeface="DIN Condensed"/>
                <a:cs typeface="DIN Condensed"/>
                <a:sym typeface="DIN Condensed"/>
              </a:defRPr>
            </a:lvl1pPr>
          </a:lstStyle>
          <a:p>
            <a:r>
              <a:t>Title Text</a:t>
            </a:r>
          </a:p>
        </p:txBody>
      </p:sp>
      <p:sp>
        <p:nvSpPr>
          <p:cNvPr id="115" name="Body Level One…"/>
          <p:cNvSpPr txBox="1">
            <a:spLocks noGrp="1"/>
          </p:cNvSpPr>
          <p:nvPr>
            <p:ph type="body" idx="13"/>
          </p:nvPr>
        </p:nvSpPr>
        <p:spPr>
          <a:xfrm>
            <a:off x="1809750" y="1928812"/>
            <a:ext cx="8572501" cy="4295181"/>
          </a:xfrm>
          <a:prstGeom prst="rect">
            <a:avLst/>
          </a:prstGeom>
        </p:spPr>
        <p:txBody>
          <a:bodyPr lIns="26789" tIns="26789" rIns="26789" bIns="26789"/>
          <a:lstStyle>
            <a:lvl1pPr marL="278894" indent="-278894" defTabSz="410755">
              <a:lnSpc>
                <a:spcPct val="100000"/>
              </a:lnSpc>
              <a:spcBef>
                <a:spcPts val="1867"/>
              </a:spcBef>
              <a:buClr>
                <a:srgbClr val="34A5DA"/>
              </a:buClr>
              <a:buSzPct val="104999"/>
              <a:buFont typeface="Avenir Next"/>
              <a:buChar char="▸"/>
              <a:defRPr sz="1600">
                <a:solidFill>
                  <a:srgbClr val="838787"/>
                </a:solidFill>
                <a:latin typeface="Avenir Next Medium"/>
                <a:sym typeface="Avenir Next Medium"/>
              </a:defRPr>
            </a:lvl1pPr>
          </a:lstStyle>
          <a:p>
            <a:pPr marL="209176" indent="-209176" defTabSz="308074">
              <a:lnSpc>
                <a:spcPct val="100000"/>
              </a:lnSpc>
              <a:spcBef>
                <a:spcPts val="1400"/>
              </a:spcBef>
              <a:buClr>
                <a:srgbClr val="34A5DA"/>
              </a:buClr>
              <a:buSzPct val="104999"/>
              <a:buFont typeface="Avenir Next"/>
              <a:buChar char="▸"/>
              <a:defRPr sz="1600">
                <a:solidFill>
                  <a:srgbClr val="838787"/>
                </a:solidFill>
                <a:latin typeface="Avenir Next Medium"/>
                <a:ea typeface="Avenir Next Medium"/>
                <a:cs typeface="Avenir Next Medium"/>
                <a:sym typeface="Avenir Next Medium"/>
              </a:defRPr>
            </a:pPr>
            <a:endParaRPr/>
          </a:p>
        </p:txBody>
      </p:sp>
      <p:sp>
        <p:nvSpPr>
          <p:cNvPr id="116" name="Slide Number"/>
          <p:cNvSpPr txBox="1">
            <a:spLocks noGrp="1"/>
          </p:cNvSpPr>
          <p:nvPr>
            <p:ph type="sldNum" sz="quarter" idx="2"/>
          </p:nvPr>
        </p:nvSpPr>
        <p:spPr>
          <a:xfrm>
            <a:off x="10378818" y="303610"/>
            <a:ext cx="283436" cy="308505"/>
          </a:xfrm>
          <a:prstGeom prst="rect">
            <a:avLst/>
          </a:prstGeom>
        </p:spPr>
        <p:txBody>
          <a:bodyPr lIns="26789" tIns="26789" rIns="26789" bIns="26789" anchor="t"/>
          <a:lstStyle>
            <a:lvl1pPr algn="l" defTabSz="410755">
              <a:lnSpc>
                <a:spcPct val="80000"/>
              </a:lnSpc>
              <a:defRPr sz="1600">
                <a:solidFill>
                  <a:srgbClr val="F7FFFF"/>
                </a:solidFill>
                <a:latin typeface="DIN Alternate"/>
                <a:ea typeface="DIN Alternate"/>
                <a:cs typeface="DIN Alternate"/>
                <a:sym typeface="DIN Alternate"/>
              </a:defRPr>
            </a:lvl1pPr>
          </a:lstStyle>
          <a:p>
            <a:fld id="{86CB4B4D-7CA3-9044-876B-883B54F8677D}" type="slidenum">
              <a:t>‹#›</a:t>
            </a:fld>
            <a:endParaRPr/>
          </a:p>
        </p:txBody>
      </p:sp>
    </p:spTree>
    <p:extLst>
      <p:ext uri="{BB962C8B-B14F-4D97-AF65-F5344CB8AC3E}">
        <p14:creationId xmlns:p14="http://schemas.microsoft.com/office/powerpoint/2010/main" val="234931684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p:bg>
      <p:bgPr>
        <a:solidFill>
          <a:srgbClr val="222222"/>
        </a:solidFill>
        <a:effectLst/>
      </p:bgPr>
    </p:bg>
    <p:spTree>
      <p:nvGrpSpPr>
        <p:cNvPr id="1" name=""/>
        <p:cNvGrpSpPr/>
        <p:nvPr/>
      </p:nvGrpSpPr>
      <p:grpSpPr>
        <a:xfrm>
          <a:off x="0" y="0"/>
          <a:ext cx="0" cy="0"/>
          <a:chOff x="0" y="0"/>
          <a:chExt cx="0" cy="0"/>
        </a:xfrm>
      </p:grpSpPr>
      <p:sp>
        <p:nvSpPr>
          <p:cNvPr id="123" name="Image"/>
          <p:cNvSpPr>
            <a:spLocks noGrp="1"/>
          </p:cNvSpPr>
          <p:nvPr>
            <p:ph type="pic" idx="13"/>
          </p:nvPr>
        </p:nvSpPr>
        <p:spPr>
          <a:xfrm>
            <a:off x="1524000" y="0"/>
            <a:ext cx="9144000" cy="6858000"/>
          </a:xfrm>
          <a:prstGeom prst="rect">
            <a:avLst/>
          </a:prstGeom>
        </p:spPr>
        <p:txBody>
          <a:bodyPr lIns="91439" tIns="45719" rIns="91439" bIns="45719">
            <a:noAutofit/>
          </a:bodyPr>
          <a:lstStyle/>
          <a:p>
            <a:endParaRPr/>
          </a:p>
        </p:txBody>
      </p:sp>
      <p:sp>
        <p:nvSpPr>
          <p:cNvPr id="124" name="Slide Number"/>
          <p:cNvSpPr txBox="1">
            <a:spLocks noGrp="1"/>
          </p:cNvSpPr>
          <p:nvPr>
            <p:ph type="sldNum" sz="quarter" idx="2"/>
          </p:nvPr>
        </p:nvSpPr>
        <p:spPr>
          <a:xfrm>
            <a:off x="10378818" y="303610"/>
            <a:ext cx="283436" cy="308505"/>
          </a:xfrm>
          <a:prstGeom prst="rect">
            <a:avLst/>
          </a:prstGeom>
        </p:spPr>
        <p:txBody>
          <a:bodyPr lIns="26789" tIns="26789" rIns="26789" bIns="26789" anchor="t"/>
          <a:lstStyle>
            <a:lvl1pPr algn="l" defTabSz="410755">
              <a:lnSpc>
                <a:spcPct val="80000"/>
              </a:lnSpc>
              <a:defRPr sz="1600">
                <a:solidFill>
                  <a:srgbClr val="F7FFFF"/>
                </a:solidFill>
                <a:latin typeface="DIN Alternate"/>
                <a:ea typeface="DIN Alternate"/>
                <a:cs typeface="DIN Alternate"/>
                <a:sym typeface="DIN Alternate"/>
              </a:defRPr>
            </a:lvl1pPr>
          </a:lstStyle>
          <a:p>
            <a:fld id="{86CB4B4D-7CA3-9044-876B-883B54F8677D}" type="slidenum">
              <a:t>‹#›</a:t>
            </a:fld>
            <a:endParaRPr/>
          </a:p>
        </p:txBody>
      </p:sp>
    </p:spTree>
    <p:extLst>
      <p:ext uri="{BB962C8B-B14F-4D97-AF65-F5344CB8AC3E}">
        <p14:creationId xmlns:p14="http://schemas.microsoft.com/office/powerpoint/2010/main" val="63415183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8/2/2019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8/2/2019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8/2/2019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8/2/2019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8/2/2019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 id="2147483672" r:id="rId19"/>
    <p:sldLayoutId id="2147483673" r:id="rId20"/>
    <p:sldLayoutId id="2147483674" r:id="rId21"/>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45A0-1C07-4B0C-B6EB-AE32939DF3EC}"/>
              </a:ext>
            </a:extLst>
          </p:cNvPr>
          <p:cNvSpPr>
            <a:spLocks noGrp="1"/>
          </p:cNvSpPr>
          <p:nvPr>
            <p:ph type="ctrTitle"/>
          </p:nvPr>
        </p:nvSpPr>
        <p:spPr/>
        <p:txBody>
          <a:bodyPr/>
          <a:lstStyle/>
          <a:p>
            <a:r>
              <a:rPr lang="en-US" dirty="0"/>
              <a:t>Hot Button Issues</a:t>
            </a:r>
          </a:p>
        </p:txBody>
      </p:sp>
      <p:sp>
        <p:nvSpPr>
          <p:cNvPr id="3" name="Subtitle 2">
            <a:extLst>
              <a:ext uri="{FF2B5EF4-FFF2-40B4-BE49-F238E27FC236}">
                <a16:creationId xmlns:a16="http://schemas.microsoft.com/office/drawing/2014/main" id="{D46F3BCB-401C-4AAB-B192-B4395DA6BB08}"/>
              </a:ext>
            </a:extLst>
          </p:cNvPr>
          <p:cNvSpPr>
            <a:spLocks noGrp="1"/>
          </p:cNvSpPr>
          <p:nvPr>
            <p:ph type="subTitle" idx="1"/>
          </p:nvPr>
        </p:nvSpPr>
        <p:spPr/>
        <p:txBody>
          <a:bodyPr/>
          <a:lstStyle/>
          <a:p>
            <a:r>
              <a:rPr lang="en-US" dirty="0"/>
              <a:t>The Bible and LGBTQ Issues</a:t>
            </a:r>
          </a:p>
        </p:txBody>
      </p:sp>
    </p:spTree>
    <p:extLst>
      <p:ext uri="{BB962C8B-B14F-4D97-AF65-F5344CB8AC3E}">
        <p14:creationId xmlns:p14="http://schemas.microsoft.com/office/powerpoint/2010/main" val="2480245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Specific Passages</a:t>
            </a:r>
            <a:br>
              <a:rPr lang="en-US" sz="4400" dirty="0"/>
            </a:br>
            <a:r>
              <a:rPr lang="en-US" sz="4400" dirty="0"/>
              <a:t>Genesis 19</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p:txBody>
          <a:bodyPr>
            <a:normAutofit/>
          </a:bodyPr>
          <a:lstStyle/>
          <a:p>
            <a:r>
              <a:rPr lang="en-US" sz="2800" b="1" dirty="0"/>
              <a:t>Ezek. 16:49 ESV</a:t>
            </a:r>
            <a:r>
              <a:rPr lang="en-US" sz="2800" dirty="0"/>
              <a:t>  </a:t>
            </a:r>
            <a:r>
              <a:rPr lang="en-US" sz="2800" baseline="30000" dirty="0"/>
              <a:t>49</a:t>
            </a:r>
            <a:r>
              <a:rPr lang="en-US" sz="2800" dirty="0"/>
              <a:t> Behold, this was the guilt of your sister Sodom: she and her daughters had pride, excess of food, and prosperous ease, but did not aid the poor and needy.</a:t>
            </a:r>
          </a:p>
          <a:p>
            <a:endParaRPr lang="en-US" sz="4000" dirty="0"/>
          </a:p>
        </p:txBody>
      </p:sp>
    </p:spTree>
    <p:extLst>
      <p:ext uri="{BB962C8B-B14F-4D97-AF65-F5344CB8AC3E}">
        <p14:creationId xmlns:p14="http://schemas.microsoft.com/office/powerpoint/2010/main" val="4042781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Specific Passages</a:t>
            </a:r>
            <a:br>
              <a:rPr lang="en-US" sz="4400" dirty="0"/>
            </a:br>
            <a:r>
              <a:rPr lang="en-US" sz="4400" dirty="0"/>
              <a:t>Genesis 19</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p:txBody>
          <a:bodyPr>
            <a:normAutofit fontScale="92500" lnSpcReduction="20000"/>
          </a:bodyPr>
          <a:lstStyle/>
          <a:p>
            <a:r>
              <a:rPr lang="en-US" sz="2800" b="1" dirty="0"/>
              <a:t>Ezek. 16:47-50 ESV </a:t>
            </a:r>
            <a:r>
              <a:rPr lang="en-US" sz="2800" dirty="0"/>
              <a:t>47 Not only did you walk in their ways and do according to their abominations; within a very little time you were more corrupt than they in all your ways.  48 As I live, declares the Lord GOD, your sister Sodom and her daughters have not done as you and your daughters have done.  49 Behold, this was the guilt of your sister Sodom: she and her daughters had pride, excess of food, and prosperous ease, but did not aid the poor and needy.  50 They were haughty and did an abomination before me. So I removed them, when I saw it.</a:t>
            </a:r>
            <a:endParaRPr lang="en-US" sz="4000" dirty="0"/>
          </a:p>
        </p:txBody>
      </p:sp>
    </p:spTree>
    <p:extLst>
      <p:ext uri="{BB962C8B-B14F-4D97-AF65-F5344CB8AC3E}">
        <p14:creationId xmlns:p14="http://schemas.microsoft.com/office/powerpoint/2010/main" val="3774799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Specific Passages</a:t>
            </a:r>
            <a:br>
              <a:rPr lang="en-US" sz="4400" dirty="0"/>
            </a:br>
            <a:r>
              <a:rPr lang="en-US" sz="4400" dirty="0"/>
              <a:t>Genesis 19</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p:txBody>
          <a:bodyPr>
            <a:normAutofit/>
          </a:bodyPr>
          <a:lstStyle/>
          <a:p>
            <a:r>
              <a:rPr lang="en-US" sz="2800" b="1" dirty="0"/>
              <a:t>Jude 1:7 ESV </a:t>
            </a:r>
            <a:r>
              <a:rPr lang="en-US" sz="2800" dirty="0"/>
              <a:t>just as Sodom and Gomorrah and the surrounding cities, which likewise indulged in sexual immorality and pursued unnatural desire, serve as an example by undergoing a punishment of eternal fire.</a:t>
            </a:r>
            <a:endParaRPr lang="en-US" sz="4000" dirty="0"/>
          </a:p>
        </p:txBody>
      </p:sp>
    </p:spTree>
    <p:extLst>
      <p:ext uri="{BB962C8B-B14F-4D97-AF65-F5344CB8AC3E}">
        <p14:creationId xmlns:p14="http://schemas.microsoft.com/office/powerpoint/2010/main" val="1463537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Specific Passages</a:t>
            </a:r>
            <a:br>
              <a:rPr lang="en-US" sz="4400" dirty="0"/>
            </a:br>
            <a:r>
              <a:rPr lang="en-US" sz="4400" dirty="0"/>
              <a:t>Leviticus 18:22, 20:13</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p:txBody>
          <a:bodyPr>
            <a:normAutofit/>
          </a:bodyPr>
          <a:lstStyle/>
          <a:p>
            <a:r>
              <a:rPr lang="en-US" sz="3200" b="1" dirty="0"/>
              <a:t>Lev. 18:22 ESV  </a:t>
            </a:r>
            <a:r>
              <a:rPr lang="en-US" sz="3200" dirty="0"/>
              <a:t>You shall not lie with a male as with a woman; it is an abomination.</a:t>
            </a:r>
          </a:p>
          <a:p>
            <a:r>
              <a:rPr lang="en-US" sz="3200" b="1" dirty="0"/>
              <a:t>Lev. 20:13 ESV</a:t>
            </a:r>
            <a:r>
              <a:rPr lang="en-US" sz="3200" dirty="0"/>
              <a:t>  If a man lies with a male as with a woman, both of them have committed an abomination; they shall surely be put to death; their blood is upon them.</a:t>
            </a:r>
          </a:p>
        </p:txBody>
      </p:sp>
    </p:spTree>
    <p:extLst>
      <p:ext uri="{BB962C8B-B14F-4D97-AF65-F5344CB8AC3E}">
        <p14:creationId xmlns:p14="http://schemas.microsoft.com/office/powerpoint/2010/main" val="756878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Specific Passages</a:t>
            </a:r>
            <a:br>
              <a:rPr lang="en-US" sz="4400" dirty="0"/>
            </a:br>
            <a:r>
              <a:rPr lang="en-US" sz="4400" dirty="0"/>
              <a:t>Romans 1</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756745" y="2052918"/>
            <a:ext cx="10758389" cy="4701030"/>
          </a:xfrm>
        </p:spPr>
        <p:txBody>
          <a:bodyPr>
            <a:normAutofit fontScale="77500" lnSpcReduction="20000"/>
          </a:bodyPr>
          <a:lstStyle/>
          <a:p>
            <a:pPr marL="0" indent="0">
              <a:buNone/>
            </a:pPr>
            <a:r>
              <a:rPr lang="en-US" sz="3200" b="1" dirty="0"/>
              <a:t>Rom. 1:24-28 </a:t>
            </a:r>
          </a:p>
          <a:p>
            <a:pPr marL="0" indent="0">
              <a:buNone/>
            </a:pPr>
            <a:r>
              <a:rPr lang="en-US" sz="3200" dirty="0"/>
              <a:t>Therefore God gave them up in the lusts of their hearts to impurity, to the dishonoring of their bodies among themselves,  </a:t>
            </a:r>
            <a:r>
              <a:rPr lang="en-US" sz="3200" baseline="30000" dirty="0"/>
              <a:t>25</a:t>
            </a:r>
            <a:r>
              <a:rPr lang="en-US" sz="3200" dirty="0"/>
              <a:t> because they exchanged the truth about God for a lie and worshiped and served the creature rather than the Creator, who is blessed forever! Amen.  </a:t>
            </a:r>
            <a:r>
              <a:rPr lang="en-US" sz="3200" baseline="30000" dirty="0"/>
              <a:t>26</a:t>
            </a:r>
            <a:r>
              <a:rPr lang="en-US" sz="3200" dirty="0"/>
              <a:t> For this reason God gave them up to dishonorable passions. For their women exchanged natural relations for those that are contrary to nature;  </a:t>
            </a:r>
            <a:r>
              <a:rPr lang="en-US" sz="3200" baseline="30000" dirty="0"/>
              <a:t>27</a:t>
            </a:r>
            <a:r>
              <a:rPr lang="en-US" sz="3200" dirty="0"/>
              <a:t> and the men likewise gave up natural relations with women and were consumed with passion for one another, men committing shameless acts with men and receiving in themselves the due penalty for their error.  </a:t>
            </a:r>
            <a:r>
              <a:rPr lang="en-US" sz="3200" baseline="30000" dirty="0"/>
              <a:t>28</a:t>
            </a:r>
            <a:r>
              <a:rPr lang="en-US" sz="3200" dirty="0"/>
              <a:t> And since they did not see fit to acknowledge God, God gave them up to a debased mind to do what ought not to be done</a:t>
            </a:r>
            <a:r>
              <a:rPr lang="en-US" sz="3200" b="1" dirty="0"/>
              <a:t>.</a:t>
            </a:r>
            <a:endParaRPr lang="en-US" sz="3200" dirty="0"/>
          </a:p>
        </p:txBody>
      </p:sp>
    </p:spTree>
    <p:extLst>
      <p:ext uri="{BB962C8B-B14F-4D97-AF65-F5344CB8AC3E}">
        <p14:creationId xmlns:p14="http://schemas.microsoft.com/office/powerpoint/2010/main" val="1192519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Specific Passages</a:t>
            </a:r>
            <a:br>
              <a:rPr lang="en-US" sz="4400" dirty="0"/>
            </a:br>
            <a:r>
              <a:rPr lang="en-US" sz="4400" dirty="0"/>
              <a:t>1 Corinthians 6:9-11</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756745" y="2052918"/>
            <a:ext cx="10758389" cy="4701030"/>
          </a:xfrm>
        </p:spPr>
        <p:txBody>
          <a:bodyPr>
            <a:normAutofit/>
          </a:bodyPr>
          <a:lstStyle/>
          <a:p>
            <a:pPr marL="0" lvl="2" indent="0">
              <a:buNone/>
            </a:pPr>
            <a:r>
              <a:rPr lang="en-US" sz="3200" baseline="30000" dirty="0"/>
              <a:t>9</a:t>
            </a:r>
            <a:r>
              <a:rPr lang="en-US" sz="3200" dirty="0"/>
              <a:t> Or do you not know that the unrighteous will not inherit the kingdom of God? Do not be deceived: neither the sexually immoral, nor idolaters, nor adulterers, nor men who practice homosexuality,  </a:t>
            </a:r>
            <a:r>
              <a:rPr lang="en-US" sz="3200" baseline="30000" dirty="0"/>
              <a:t>10</a:t>
            </a:r>
            <a:r>
              <a:rPr lang="en-US" sz="3200" dirty="0"/>
              <a:t> nor thieves, nor the greedy, nor drunkards, nor revilers, nor swindlers will inherit the kingdom of God.  </a:t>
            </a:r>
            <a:r>
              <a:rPr lang="en-US" sz="3200" baseline="30000" dirty="0"/>
              <a:t>11</a:t>
            </a:r>
            <a:r>
              <a:rPr lang="en-US" sz="3200" dirty="0"/>
              <a:t> And such were some of you. But you were washed, you were sanctified, you were justified in the name of the Lord Jesus Christ and by the Spirit of our God.</a:t>
            </a:r>
          </a:p>
        </p:txBody>
      </p:sp>
    </p:spTree>
    <p:extLst>
      <p:ext uri="{BB962C8B-B14F-4D97-AF65-F5344CB8AC3E}">
        <p14:creationId xmlns:p14="http://schemas.microsoft.com/office/powerpoint/2010/main" val="399496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Specific Passages</a:t>
            </a:r>
            <a:br>
              <a:rPr lang="en-US" sz="4400" dirty="0"/>
            </a:br>
            <a:r>
              <a:rPr lang="en-US" sz="4400" dirty="0"/>
              <a:t>1 Corinthians 6:9-11</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756745" y="2052918"/>
            <a:ext cx="10758389" cy="4701030"/>
          </a:xfrm>
        </p:spPr>
        <p:txBody>
          <a:bodyPr>
            <a:normAutofit/>
          </a:bodyPr>
          <a:lstStyle/>
          <a:p>
            <a:pPr marL="228600" lvl="4"/>
            <a:r>
              <a:rPr lang="en-US" sz="3200" dirty="0" err="1"/>
              <a:t>arsenkoite</a:t>
            </a:r>
            <a:endParaRPr lang="en-US" sz="3200" dirty="0"/>
          </a:p>
          <a:p>
            <a:pPr marL="228600" lvl="4"/>
            <a:r>
              <a:rPr lang="en-US" sz="3200" dirty="0" err="1"/>
              <a:t>arsen</a:t>
            </a:r>
            <a:r>
              <a:rPr lang="en-US" sz="3200" dirty="0"/>
              <a:t> - man</a:t>
            </a:r>
          </a:p>
          <a:p>
            <a:pPr marL="228600" lvl="4"/>
            <a:r>
              <a:rPr lang="en-US" sz="3200" dirty="0" err="1"/>
              <a:t>koite</a:t>
            </a:r>
            <a:r>
              <a:rPr lang="en-US" sz="3200" dirty="0"/>
              <a:t> - bed</a:t>
            </a:r>
          </a:p>
          <a:p>
            <a:pPr marL="228600" lvl="4"/>
            <a:r>
              <a:rPr lang="en-US" sz="3200" b="1" dirty="0"/>
              <a:t>Leviticus 20:13 </a:t>
            </a:r>
            <a:r>
              <a:rPr lang="en-US" sz="3200" dirty="0"/>
              <a:t>hos an </a:t>
            </a:r>
            <a:r>
              <a:rPr lang="en-US" sz="3200" dirty="0" err="1"/>
              <a:t>koimēthē</a:t>
            </a:r>
            <a:r>
              <a:rPr lang="en-US" sz="3200" dirty="0"/>
              <a:t> meta </a:t>
            </a:r>
            <a:r>
              <a:rPr lang="en-US" sz="3200" b="1" dirty="0" err="1"/>
              <a:t>arsenos</a:t>
            </a:r>
            <a:r>
              <a:rPr lang="en-US" sz="3200" b="1" dirty="0"/>
              <a:t> </a:t>
            </a:r>
            <a:r>
              <a:rPr lang="en-US" sz="3200" b="1" dirty="0" err="1"/>
              <a:t>koitēn</a:t>
            </a:r>
            <a:r>
              <a:rPr lang="en-US" sz="3200" b="1" dirty="0"/>
              <a:t> </a:t>
            </a:r>
            <a:r>
              <a:rPr lang="en-US" sz="3200" dirty="0" err="1"/>
              <a:t>gynaikos</a:t>
            </a:r>
            <a:r>
              <a:rPr lang="en-US" sz="3200" dirty="0"/>
              <a:t> (“whoever shall lie with a male as with a woman”)</a:t>
            </a:r>
          </a:p>
        </p:txBody>
      </p:sp>
    </p:spTree>
    <p:extLst>
      <p:ext uri="{BB962C8B-B14F-4D97-AF65-F5344CB8AC3E}">
        <p14:creationId xmlns:p14="http://schemas.microsoft.com/office/powerpoint/2010/main" val="4157012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Specific Passages</a:t>
            </a:r>
            <a:br>
              <a:rPr lang="en-US" sz="4400" dirty="0"/>
            </a:br>
            <a:r>
              <a:rPr lang="en-US" sz="4400" dirty="0"/>
              <a:t>1 Corinthians 6:9-11</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756745" y="2052918"/>
            <a:ext cx="10758389" cy="4701030"/>
          </a:xfrm>
        </p:spPr>
        <p:txBody>
          <a:bodyPr>
            <a:normAutofit/>
          </a:bodyPr>
          <a:lstStyle/>
          <a:p>
            <a:pPr marL="0" lvl="2" indent="0">
              <a:buNone/>
            </a:pPr>
            <a:r>
              <a:rPr lang="en-US" sz="3200" baseline="30000" dirty="0"/>
              <a:t>9</a:t>
            </a:r>
            <a:r>
              <a:rPr lang="en-US" sz="3200" dirty="0"/>
              <a:t> Or do you not know that the unrighteous will not inherit the kingdom of God? Do not be deceived: neither the sexually immoral, nor idolaters, nor adulterers, nor men who practice homosexuality,  </a:t>
            </a:r>
            <a:r>
              <a:rPr lang="en-US" sz="3200" baseline="30000" dirty="0"/>
              <a:t>10</a:t>
            </a:r>
            <a:r>
              <a:rPr lang="en-US" sz="3200" dirty="0"/>
              <a:t> nor thieves, nor the greedy, nor drunkards, nor revilers, nor swindlers will inherit the kingdom of God.  </a:t>
            </a:r>
            <a:r>
              <a:rPr lang="en-US" sz="3200" baseline="30000" dirty="0"/>
              <a:t>11</a:t>
            </a:r>
            <a:r>
              <a:rPr lang="en-US" sz="3200" dirty="0"/>
              <a:t> And such were some of you. But you were washed, you were sanctified, you were justified in the name of the Lord Jesus Christ and by the Spirit of our God.</a:t>
            </a:r>
          </a:p>
        </p:txBody>
      </p:sp>
    </p:spTree>
    <p:extLst>
      <p:ext uri="{BB962C8B-B14F-4D97-AF65-F5344CB8AC3E}">
        <p14:creationId xmlns:p14="http://schemas.microsoft.com/office/powerpoint/2010/main" val="3673421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4C31-40FD-44A7-B112-E4AA9C040182}"/>
              </a:ext>
            </a:extLst>
          </p:cNvPr>
          <p:cNvSpPr>
            <a:spLocks noGrp="1"/>
          </p:cNvSpPr>
          <p:nvPr>
            <p:ph type="title"/>
          </p:nvPr>
        </p:nvSpPr>
        <p:spPr/>
        <p:txBody>
          <a:bodyPr/>
          <a:lstStyle/>
          <a:p>
            <a:endParaRPr lang="en-US"/>
          </a:p>
        </p:txBody>
      </p:sp>
      <p:pic>
        <p:nvPicPr>
          <p:cNvPr id="4" name="Such Were Some of You - Trailer">
            <a:hlinkClick r:id="" action="ppaction://media"/>
            <a:extLst>
              <a:ext uri="{FF2B5EF4-FFF2-40B4-BE49-F238E27FC236}">
                <a16:creationId xmlns:a16="http://schemas.microsoft.com/office/drawing/2014/main" id="{E8F65347-AA8C-4EF1-B30E-D0367225E43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866" cy="6858000"/>
          </a:xfrm>
        </p:spPr>
      </p:pic>
    </p:spTree>
    <p:extLst>
      <p:ext uri="{BB962C8B-B14F-4D97-AF65-F5344CB8AC3E}">
        <p14:creationId xmlns:p14="http://schemas.microsoft.com/office/powerpoint/2010/main" val="271910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45A0-1C07-4B0C-B6EB-AE32939DF3EC}"/>
              </a:ext>
            </a:extLst>
          </p:cNvPr>
          <p:cNvSpPr>
            <a:spLocks noGrp="1"/>
          </p:cNvSpPr>
          <p:nvPr>
            <p:ph type="ctrTitle"/>
          </p:nvPr>
        </p:nvSpPr>
        <p:spPr/>
        <p:txBody>
          <a:bodyPr/>
          <a:lstStyle/>
          <a:p>
            <a:r>
              <a:rPr lang="en-US" dirty="0"/>
              <a:t>Hot Button Issues</a:t>
            </a:r>
          </a:p>
        </p:txBody>
      </p:sp>
      <p:sp>
        <p:nvSpPr>
          <p:cNvPr id="3" name="Subtitle 2">
            <a:extLst>
              <a:ext uri="{FF2B5EF4-FFF2-40B4-BE49-F238E27FC236}">
                <a16:creationId xmlns:a16="http://schemas.microsoft.com/office/drawing/2014/main" id="{D46F3BCB-401C-4AAB-B192-B4395DA6BB08}"/>
              </a:ext>
            </a:extLst>
          </p:cNvPr>
          <p:cNvSpPr>
            <a:spLocks noGrp="1"/>
          </p:cNvSpPr>
          <p:nvPr>
            <p:ph type="subTitle" idx="1"/>
          </p:nvPr>
        </p:nvSpPr>
        <p:spPr/>
        <p:txBody>
          <a:bodyPr/>
          <a:lstStyle/>
          <a:p>
            <a:r>
              <a:rPr lang="en-US" dirty="0"/>
              <a:t>The Bible and LGBTQ Issues</a:t>
            </a:r>
          </a:p>
        </p:txBody>
      </p:sp>
    </p:spTree>
    <p:extLst>
      <p:ext uri="{BB962C8B-B14F-4D97-AF65-F5344CB8AC3E}">
        <p14:creationId xmlns:p14="http://schemas.microsoft.com/office/powerpoint/2010/main" val="2034358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Outline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p:txBody>
          <a:bodyPr>
            <a:normAutofit/>
          </a:bodyPr>
          <a:lstStyle/>
          <a:p>
            <a:r>
              <a:rPr lang="en-US" sz="4000" dirty="0"/>
              <a:t>Overview of biblical sexuality</a:t>
            </a:r>
          </a:p>
          <a:p>
            <a:r>
              <a:rPr lang="en-US" sz="4000" dirty="0"/>
              <a:t>Biblical Principles re: Homosexuality</a:t>
            </a:r>
          </a:p>
          <a:p>
            <a:r>
              <a:rPr lang="en-US" sz="4000" dirty="0"/>
              <a:t>Responding to Specific Passages</a:t>
            </a:r>
          </a:p>
          <a:p>
            <a:r>
              <a:rPr lang="en-US" sz="4000" dirty="0"/>
              <a:t>Psychological and Transgender Research</a:t>
            </a:r>
          </a:p>
        </p:txBody>
      </p:sp>
    </p:spTree>
    <p:extLst>
      <p:ext uri="{BB962C8B-B14F-4D97-AF65-F5344CB8AC3E}">
        <p14:creationId xmlns:p14="http://schemas.microsoft.com/office/powerpoint/2010/main" val="4258752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LGBTQ:…"/>
          <p:cNvSpPr txBox="1">
            <a:spLocks noGrp="1"/>
          </p:cNvSpPr>
          <p:nvPr>
            <p:ph type="ctrTitle"/>
          </p:nvPr>
        </p:nvSpPr>
        <p:spPr>
          <a:prstGeom prst="rect">
            <a:avLst/>
          </a:prstGeom>
        </p:spPr>
        <p:txBody>
          <a:bodyPr/>
          <a:lstStyle/>
          <a:p>
            <a:r>
              <a:t>LGBTQ:</a:t>
            </a:r>
          </a:p>
          <a:p>
            <a:r>
              <a:t>The “Science”</a:t>
            </a:r>
          </a:p>
        </p:txBody>
      </p:sp>
      <p:sp>
        <p:nvSpPr>
          <p:cNvPr id="134" name="Jeff Conner, M.D."/>
          <p:cNvSpPr txBox="1">
            <a:spLocks noGrp="1"/>
          </p:cNvSpPr>
          <p:nvPr>
            <p:ph type="subTitle" sz="quarter" idx="1"/>
          </p:nvPr>
        </p:nvSpPr>
        <p:spPr>
          <a:prstGeom prst="rect">
            <a:avLst/>
          </a:prstGeom>
        </p:spPr>
        <p:txBody>
          <a:bodyPr/>
          <a:lstStyle/>
          <a:p>
            <a:r>
              <a:t>Jeff Conner, M.D.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Dangerous Conversation"/>
          <p:cNvSpPr txBox="1">
            <a:spLocks noGrp="1"/>
          </p:cNvSpPr>
          <p:nvPr>
            <p:ph type="title"/>
          </p:nvPr>
        </p:nvSpPr>
        <p:spPr>
          <a:prstGeom prst="rect">
            <a:avLst/>
          </a:prstGeom>
        </p:spPr>
        <p:txBody>
          <a:bodyPr/>
          <a:lstStyle/>
          <a:p>
            <a:r>
              <a:t>Dangerous Conversation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Overview"/>
          <p:cNvSpPr txBox="1">
            <a:spLocks noGrp="1"/>
          </p:cNvSpPr>
          <p:nvPr>
            <p:ph type="title"/>
          </p:nvPr>
        </p:nvSpPr>
        <p:spPr>
          <a:xfrm>
            <a:off x="415599" y="411094"/>
            <a:ext cx="11360803" cy="1387433"/>
          </a:xfrm>
          <a:prstGeom prst="rect">
            <a:avLst/>
          </a:prstGeom>
        </p:spPr>
        <p:txBody>
          <a:bodyPr/>
          <a:lstStyle>
            <a:lvl1pPr>
              <a:defRPr sz="4800"/>
            </a:lvl1pPr>
          </a:lstStyle>
          <a:p>
            <a:r>
              <a:t>Overview</a:t>
            </a:r>
          </a:p>
        </p:txBody>
      </p:sp>
      <p:sp>
        <p:nvSpPr>
          <p:cNvPr id="139" name="Causation controversy…"/>
          <p:cNvSpPr txBox="1">
            <a:spLocks noGrp="1"/>
          </p:cNvSpPr>
          <p:nvPr>
            <p:ph type="body" idx="1"/>
          </p:nvPr>
        </p:nvSpPr>
        <p:spPr>
          <a:prstGeom prst="rect">
            <a:avLst/>
          </a:prstGeom>
        </p:spPr>
        <p:txBody>
          <a:bodyPr/>
          <a:lstStyle/>
          <a:p>
            <a:pPr marL="1253035" lvl="1" indent="-457189">
              <a:buSzPts val="3500"/>
              <a:buChar char="●"/>
              <a:defRPr sz="3500"/>
            </a:pPr>
            <a:r>
              <a:t>Causation controversy</a:t>
            </a:r>
          </a:p>
          <a:p>
            <a:pPr marL="1253035" lvl="1" indent="-457189">
              <a:buSzPts val="3500"/>
              <a:buChar char="●"/>
              <a:defRPr sz="3500"/>
            </a:pPr>
            <a:r>
              <a:t>Conversion therapy</a:t>
            </a:r>
          </a:p>
          <a:p>
            <a:pPr marL="1253035" lvl="1" indent="-457189">
              <a:buSzPts val="3500"/>
              <a:buChar char="●"/>
              <a:defRPr sz="3500"/>
            </a:pPr>
            <a:r>
              <a:t>Pederasty/Pedophilia corollaries</a:t>
            </a:r>
          </a:p>
          <a:p>
            <a:pPr marL="1253035" lvl="1" indent="-457189">
              <a:buSzPts val="3500"/>
              <a:buChar char="●"/>
              <a:defRPr sz="3500"/>
            </a:pPr>
            <a:r>
              <a:t>Transgenderism</a:t>
            </a:r>
          </a:p>
          <a:p>
            <a:pPr marL="1253035" lvl="1" indent="-457189">
              <a:buSzPts val="3500"/>
              <a:buChar char="●"/>
              <a:defRPr sz="3500"/>
            </a:pPr>
            <a:r>
              <a:t>A Christian response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he Christian worldview vs the World…"/>
          <p:cNvSpPr txBox="1">
            <a:spLocks noGrp="1"/>
          </p:cNvSpPr>
          <p:nvPr>
            <p:ph type="title"/>
          </p:nvPr>
        </p:nvSpPr>
        <p:spPr>
          <a:xfrm>
            <a:off x="895000" y="1909355"/>
            <a:ext cx="10469600" cy="2093645"/>
          </a:xfrm>
          <a:prstGeom prst="rect">
            <a:avLst/>
          </a:prstGeom>
        </p:spPr>
        <p:txBody>
          <a:bodyPr/>
          <a:lstStyle/>
          <a:p>
            <a:r>
              <a:t>The Christian worldview vs the World</a:t>
            </a:r>
          </a:p>
          <a:p>
            <a:r>
              <a:t>Ephesians 2:1-10</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Is life about serving God or about fulfilling our own desires?"/>
          <p:cNvSpPr txBox="1">
            <a:spLocks noGrp="1"/>
          </p:cNvSpPr>
          <p:nvPr>
            <p:ph type="title"/>
          </p:nvPr>
        </p:nvSpPr>
        <p:spPr>
          <a:xfrm>
            <a:off x="861200" y="1918954"/>
            <a:ext cx="10469600" cy="2660940"/>
          </a:xfrm>
          <a:prstGeom prst="rect">
            <a:avLst/>
          </a:prstGeom>
        </p:spPr>
        <p:txBody>
          <a:bodyPr/>
          <a:lstStyle/>
          <a:p>
            <a:r>
              <a:t>Is life about serving God or about fulfilling our own desires?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ausation Controversy"/>
          <p:cNvSpPr txBox="1">
            <a:spLocks noGrp="1"/>
          </p:cNvSpPr>
          <p:nvPr>
            <p:ph type="title"/>
          </p:nvPr>
        </p:nvSpPr>
        <p:spPr>
          <a:prstGeom prst="rect">
            <a:avLst/>
          </a:prstGeom>
        </p:spPr>
        <p:txBody>
          <a:bodyPr/>
          <a:lstStyle>
            <a:lvl1pPr defTabSz="768095">
              <a:defRPr sz="2520"/>
            </a:lvl1pPr>
          </a:lstStyle>
          <a:p>
            <a:r>
              <a:t>Causation Controversy</a:t>
            </a:r>
          </a:p>
        </p:txBody>
      </p:sp>
      <p:sp>
        <p:nvSpPr>
          <p:cNvPr id="146" name="What “causes” homosexuality?…"/>
          <p:cNvSpPr txBox="1">
            <a:spLocks noGrp="1"/>
          </p:cNvSpPr>
          <p:nvPr>
            <p:ph type="body" idx="1"/>
          </p:nvPr>
        </p:nvSpPr>
        <p:spPr>
          <a:prstGeom prst="rect">
            <a:avLst/>
          </a:prstGeom>
        </p:spPr>
        <p:txBody>
          <a:bodyPr/>
          <a:lstStyle/>
          <a:p>
            <a:r>
              <a:t>What “causes” homosexuality?</a:t>
            </a:r>
          </a:p>
          <a:p>
            <a:r>
              <a:t>American Psychiatric Association removed homosexuality as a pathologic diagnosis in 1973</a:t>
            </a:r>
          </a:p>
          <a:p>
            <a:r>
              <a:t>Not considered a valid question now</a:t>
            </a:r>
          </a:p>
          <a:p>
            <a:r>
              <a:t>It’s natural and “normal”</a:t>
            </a:r>
          </a:p>
          <a:p>
            <a:r>
              <a:t>The science</a:t>
            </a:r>
          </a:p>
          <a:p>
            <a:pPr marL="1253035" lvl="1" indent="-457189">
              <a:buChar char="●"/>
            </a:pPr>
            <a:r>
              <a:t>Genetic vs. hereditable influence</a:t>
            </a:r>
          </a:p>
          <a:p>
            <a:pPr marL="1253035" lvl="1" indent="-457189">
              <a:buChar char="●"/>
            </a:pPr>
            <a:r>
              <a:t>Fetal androgen exposure</a:t>
            </a:r>
          </a:p>
          <a:p>
            <a:pPr marL="1253035" lvl="1" indent="-457189">
              <a:buChar char="●"/>
            </a:pPr>
            <a:r>
              <a:t>Younger of multiple brothers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If behavior is genetically and naturally influenced, is it automatically moral?…"/>
          <p:cNvSpPr txBox="1">
            <a:spLocks noGrp="1"/>
          </p:cNvSpPr>
          <p:nvPr>
            <p:ph type="title"/>
          </p:nvPr>
        </p:nvSpPr>
        <p:spPr>
          <a:xfrm>
            <a:off x="895000" y="1800212"/>
            <a:ext cx="10469600" cy="3069089"/>
          </a:xfrm>
          <a:prstGeom prst="rect">
            <a:avLst/>
          </a:prstGeom>
        </p:spPr>
        <p:txBody>
          <a:bodyPr/>
          <a:lstStyle/>
          <a:p>
            <a:pPr defTabSz="1097251">
              <a:defRPr sz="3239"/>
            </a:pPr>
            <a:r>
              <a:t>If behavior is genetically and naturally influenced, is it automatically moral?</a:t>
            </a:r>
          </a:p>
          <a:p>
            <a:pPr defTabSz="1097251">
              <a:defRPr sz="3239"/>
            </a:pPr>
            <a:endParaRPr/>
          </a:p>
          <a:p>
            <a:pPr defTabSz="1097251">
              <a:defRPr sz="3239"/>
            </a:pPr>
            <a:r>
              <a:t>It’s easy to forget we live in a fallen world.</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SA- Same sex attraction vs Homosexual behavior…"/>
          <p:cNvSpPr txBox="1">
            <a:spLocks noGrp="1"/>
          </p:cNvSpPr>
          <p:nvPr>
            <p:ph type="title"/>
          </p:nvPr>
        </p:nvSpPr>
        <p:spPr>
          <a:xfrm>
            <a:off x="895000" y="1739743"/>
            <a:ext cx="10469600" cy="2752123"/>
          </a:xfrm>
          <a:prstGeom prst="rect">
            <a:avLst/>
          </a:prstGeom>
        </p:spPr>
        <p:txBody>
          <a:bodyPr/>
          <a:lstStyle/>
          <a:p>
            <a:pPr defTabSz="889994">
              <a:defRPr sz="2628"/>
            </a:pPr>
            <a:r>
              <a:t>SSA- Same sex attraction vs Homosexual behavior</a:t>
            </a:r>
          </a:p>
          <a:p>
            <a:pPr defTabSz="889994">
              <a:defRPr sz="2628"/>
            </a:pPr>
            <a:endParaRPr/>
          </a:p>
          <a:p>
            <a:pPr defTabSz="889994">
              <a:defRPr sz="2628"/>
            </a:pPr>
            <a:r>
              <a:t>Is being sexually attracted to the opposite sex a sin?</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onversion Therapy"/>
          <p:cNvSpPr txBox="1">
            <a:spLocks noGrp="1"/>
          </p:cNvSpPr>
          <p:nvPr>
            <p:ph type="title"/>
          </p:nvPr>
        </p:nvSpPr>
        <p:spPr>
          <a:prstGeom prst="rect">
            <a:avLst/>
          </a:prstGeom>
        </p:spPr>
        <p:txBody>
          <a:bodyPr/>
          <a:lstStyle>
            <a:lvl1pPr defTabSz="768095">
              <a:defRPr sz="2520"/>
            </a:lvl1pPr>
          </a:lstStyle>
          <a:p>
            <a:r>
              <a:t>Conversion Therapy</a:t>
            </a:r>
          </a:p>
        </p:txBody>
      </p:sp>
      <p:sp>
        <p:nvSpPr>
          <p:cNvPr id="153" name="Discredited as harmful…"/>
          <p:cNvSpPr txBox="1">
            <a:spLocks noGrp="1"/>
          </p:cNvSpPr>
          <p:nvPr>
            <p:ph type="body" idx="1"/>
          </p:nvPr>
        </p:nvSpPr>
        <p:spPr>
          <a:xfrm>
            <a:off x="556008" y="1571736"/>
            <a:ext cx="11360801" cy="4555201"/>
          </a:xfrm>
          <a:prstGeom prst="rect">
            <a:avLst/>
          </a:prstGeom>
        </p:spPr>
        <p:txBody>
          <a:bodyPr/>
          <a:lstStyle/>
          <a:p>
            <a:r>
              <a:t>Discredited as harmful</a:t>
            </a:r>
          </a:p>
          <a:p>
            <a:pPr marL="1253035" lvl="1" indent="-457189">
              <a:buChar char="●"/>
            </a:pPr>
            <a:r>
              <a:t>Outdated abusive practices used to impugn modern techniques</a:t>
            </a:r>
          </a:p>
          <a:p>
            <a:r>
              <a:t>Reparative therapy</a:t>
            </a:r>
          </a:p>
          <a:p>
            <a:pPr marL="1253035" lvl="1" indent="-457189">
              <a:buChar char="●"/>
            </a:pPr>
            <a:r>
              <a:t>Joseph Nicolosi, Sr. </a:t>
            </a:r>
          </a:p>
          <a:p>
            <a:r>
              <a:t>Reintegrative therapy</a:t>
            </a:r>
          </a:p>
          <a:p>
            <a:pPr marL="1253035" lvl="1" indent="-457189">
              <a:buChar char="●"/>
            </a:pPr>
            <a:r>
              <a:t>Joseph Nicolosi, Jr.</a:t>
            </a:r>
          </a:p>
          <a:p>
            <a:pPr marL="1253035" lvl="1" indent="-457189">
              <a:buChar char="●"/>
            </a:pPr>
            <a:r>
              <a:t>Documentary:  “Free to Love”</a:t>
            </a:r>
          </a:p>
          <a:p>
            <a:r>
              <a:t>Change is possible but not assured</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hristian organizations"/>
          <p:cNvSpPr txBox="1">
            <a:spLocks noGrp="1"/>
          </p:cNvSpPr>
          <p:nvPr>
            <p:ph type="title"/>
          </p:nvPr>
        </p:nvSpPr>
        <p:spPr>
          <a:prstGeom prst="rect">
            <a:avLst/>
          </a:prstGeom>
        </p:spPr>
        <p:txBody>
          <a:bodyPr/>
          <a:lstStyle>
            <a:lvl1pPr defTabSz="768095">
              <a:defRPr sz="2520"/>
            </a:lvl1pPr>
          </a:lstStyle>
          <a:p>
            <a:r>
              <a:t>Christian organizations</a:t>
            </a:r>
          </a:p>
        </p:txBody>
      </p:sp>
      <p:sp>
        <p:nvSpPr>
          <p:cNvPr id="156" name="Exodus International…"/>
          <p:cNvSpPr txBox="1">
            <a:spLocks noGrp="1"/>
          </p:cNvSpPr>
          <p:nvPr>
            <p:ph type="body" idx="1"/>
          </p:nvPr>
        </p:nvSpPr>
        <p:spPr>
          <a:prstGeom prst="rect">
            <a:avLst/>
          </a:prstGeom>
        </p:spPr>
        <p:txBody>
          <a:bodyPr/>
          <a:lstStyle/>
          <a:p>
            <a:r>
              <a:t>Exodus International</a:t>
            </a:r>
          </a:p>
          <a:p>
            <a:pPr marL="1253035" lvl="1" indent="-457189">
              <a:buChar char="●"/>
            </a:pPr>
            <a:r>
              <a:t>Now defunct</a:t>
            </a:r>
          </a:p>
          <a:p>
            <a:pPr marL="1253035" lvl="1" indent="-457189">
              <a:buChar char="●"/>
            </a:pPr>
            <a:r>
              <a:t>Last leader compromised Christian message</a:t>
            </a:r>
          </a:p>
          <a:p>
            <a:r>
              <a:t>Restored Hope Network</a:t>
            </a:r>
          </a:p>
          <a:p>
            <a:r>
              <a:t>Living Out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Biblical Sexuality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718908" y="1614390"/>
            <a:ext cx="10739470" cy="4950372"/>
          </a:xfrm>
        </p:spPr>
        <p:txBody>
          <a:bodyPr>
            <a:normAutofit/>
          </a:bodyPr>
          <a:lstStyle/>
          <a:p>
            <a:r>
              <a:rPr lang="en-US" b="1" dirty="0"/>
              <a:t>Gen. 2:18-25 ESV</a:t>
            </a:r>
            <a:r>
              <a:rPr lang="en-US" dirty="0"/>
              <a:t> </a:t>
            </a:r>
          </a:p>
          <a:p>
            <a:pPr marL="0" indent="0">
              <a:buNone/>
            </a:pPr>
            <a:r>
              <a:rPr lang="en-US" dirty="0"/>
              <a:t>Then the LORD God said, "It is not good that the man should be alone; I will make him a helper fit for him."  </a:t>
            </a:r>
            <a:r>
              <a:rPr lang="en-US" baseline="30000" dirty="0"/>
              <a:t>19</a:t>
            </a:r>
            <a:r>
              <a:rPr lang="en-US" dirty="0"/>
              <a:t> Now out of the ground the LORD God had formed every beast of the field and every bird of the heavens and brought them to the man to see what he would call them. And whatever the man called every living creature, that was its name.  </a:t>
            </a:r>
            <a:r>
              <a:rPr lang="en-US" baseline="30000" dirty="0"/>
              <a:t>20</a:t>
            </a:r>
            <a:r>
              <a:rPr lang="en-US" dirty="0"/>
              <a:t> The man gave names to all livestock and to the birds of the heavens and to every beast of the field. But for Adam there was not found a helper fit for him.  </a:t>
            </a:r>
            <a:r>
              <a:rPr lang="en-US" baseline="30000" dirty="0"/>
              <a:t>21</a:t>
            </a:r>
            <a:r>
              <a:rPr lang="en-US" dirty="0"/>
              <a:t> So the LORD God caused a deep sleep to fall upon the man, and while he slept took one of his ribs and closed up its place with flesh.  </a:t>
            </a:r>
            <a:r>
              <a:rPr lang="en-US" baseline="30000" dirty="0"/>
              <a:t>22</a:t>
            </a:r>
            <a:r>
              <a:rPr lang="en-US" dirty="0"/>
              <a:t> And the rib that the LORD God had taken from the man he made into a woman and brought her to the man.  </a:t>
            </a:r>
            <a:r>
              <a:rPr lang="en-US" baseline="30000" dirty="0"/>
              <a:t>23</a:t>
            </a:r>
            <a:r>
              <a:rPr lang="en-US" dirty="0"/>
              <a:t> Then the man said, "This at last is bone of my bones and flesh of my flesh; she shall be called Woman, because she was taken out of Man."  </a:t>
            </a:r>
            <a:r>
              <a:rPr lang="en-US" baseline="30000" dirty="0"/>
              <a:t>24</a:t>
            </a:r>
            <a:r>
              <a:rPr lang="en-US" dirty="0"/>
              <a:t> Therefore a man shall leave his father and his mother and hold fast to his wife, and they shall become one flesh.  </a:t>
            </a:r>
            <a:r>
              <a:rPr lang="en-US" baseline="30000" dirty="0"/>
              <a:t>25</a:t>
            </a:r>
            <a:r>
              <a:rPr lang="en-US" dirty="0"/>
              <a:t> And the man and his wife were both naked and were not ashamed.</a:t>
            </a:r>
            <a:endParaRPr lang="en-US" sz="4000" dirty="0"/>
          </a:p>
        </p:txBody>
      </p:sp>
    </p:spTree>
    <p:extLst>
      <p:ext uri="{BB962C8B-B14F-4D97-AF65-F5344CB8AC3E}">
        <p14:creationId xmlns:p14="http://schemas.microsoft.com/office/powerpoint/2010/main" val="180786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isks of Homosexuality"/>
          <p:cNvSpPr txBox="1">
            <a:spLocks noGrp="1"/>
          </p:cNvSpPr>
          <p:nvPr>
            <p:ph type="title"/>
          </p:nvPr>
        </p:nvSpPr>
        <p:spPr>
          <a:prstGeom prst="rect">
            <a:avLst/>
          </a:prstGeom>
        </p:spPr>
        <p:txBody>
          <a:bodyPr/>
          <a:lstStyle>
            <a:lvl1pPr defTabSz="768095">
              <a:defRPr sz="2520"/>
            </a:lvl1pPr>
          </a:lstStyle>
          <a:p>
            <a:r>
              <a:t>Risks of Homosexuality</a:t>
            </a:r>
          </a:p>
        </p:txBody>
      </p:sp>
      <p:sp>
        <p:nvSpPr>
          <p:cNvPr id="159" name="Life expectancy form gay men 20 years less than average population…"/>
          <p:cNvSpPr txBox="1">
            <a:spLocks noGrp="1"/>
          </p:cNvSpPr>
          <p:nvPr>
            <p:ph type="body" idx="1"/>
          </p:nvPr>
        </p:nvSpPr>
        <p:spPr>
          <a:prstGeom prst="rect">
            <a:avLst/>
          </a:prstGeom>
        </p:spPr>
        <p:txBody>
          <a:bodyPr>
            <a:normAutofit fontScale="92500"/>
          </a:bodyPr>
          <a:lstStyle/>
          <a:p>
            <a:r>
              <a:t>Life expectancy form gay men 20 years less than average population</a:t>
            </a:r>
          </a:p>
          <a:p>
            <a:r>
              <a:t>Significant increased risk of infectious diseases and some cancers</a:t>
            </a:r>
          </a:p>
          <a:p>
            <a:r>
              <a:t>HIV</a:t>
            </a:r>
          </a:p>
          <a:p>
            <a:r>
              <a:t>Mental health</a:t>
            </a:r>
          </a:p>
          <a:p>
            <a:pPr marL="1253035" lvl="1" indent="-457189">
              <a:buChar char="●"/>
            </a:pPr>
            <a:r>
              <a:t>Acceptance by society has not decreased rate of MH issues</a:t>
            </a:r>
          </a:p>
          <a:p>
            <a:r>
              <a:t>Promiscuity</a:t>
            </a:r>
          </a:p>
          <a:p>
            <a:pPr marL="1253035" lvl="1" indent="-457189">
              <a:buChar char="●"/>
            </a:pPr>
            <a:r>
              <a:t>Significant increased rate of multiple partners with both gay and lesbian</a:t>
            </a:r>
          </a:p>
          <a:p>
            <a:r>
              <a:t>Monogamy- NOT</a:t>
            </a:r>
          </a:p>
          <a:p>
            <a:pPr marL="1253035" lvl="1" indent="-457189">
              <a:buChar char="●"/>
            </a:pPr>
            <a:r>
              <a:t>66% of gay men have additional partner(s) in first year of “monogamous” relationship, 93% at 5 years.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e careful!  Even if homosexuality were to be found healthier than heterosexual behavior, would it make it right?"/>
          <p:cNvSpPr txBox="1">
            <a:spLocks noGrp="1"/>
          </p:cNvSpPr>
          <p:nvPr>
            <p:ph type="title"/>
          </p:nvPr>
        </p:nvSpPr>
        <p:spPr>
          <a:xfrm>
            <a:off x="861200" y="2008307"/>
            <a:ext cx="10469600" cy="2426839"/>
          </a:xfrm>
          <a:prstGeom prst="rect">
            <a:avLst/>
          </a:prstGeom>
        </p:spPr>
        <p:txBody>
          <a:bodyPr/>
          <a:lstStyle>
            <a:lvl1pPr defTabSz="868680">
              <a:defRPr sz="3420"/>
            </a:lvl1pPr>
          </a:lstStyle>
          <a:p>
            <a:r>
              <a:t>Be careful!  Even if homosexuality were to be found healthier than heterosexual behavior, would it make it right?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edophilia"/>
          <p:cNvSpPr txBox="1">
            <a:spLocks noGrp="1"/>
          </p:cNvSpPr>
          <p:nvPr>
            <p:ph type="title"/>
          </p:nvPr>
        </p:nvSpPr>
        <p:spPr>
          <a:prstGeom prst="rect">
            <a:avLst/>
          </a:prstGeom>
        </p:spPr>
        <p:txBody>
          <a:bodyPr/>
          <a:lstStyle>
            <a:lvl1pPr defTabSz="264943">
              <a:spcBef>
                <a:spcPts val="1200"/>
              </a:spcBef>
              <a:defRPr sz="2580"/>
            </a:lvl1pPr>
          </a:lstStyle>
          <a:p>
            <a:r>
              <a:t>Pedophilia/pederasty</a:t>
            </a:r>
          </a:p>
        </p:txBody>
      </p:sp>
      <p:sp>
        <p:nvSpPr>
          <p:cNvPr id="164" name="In 2013, changed in DSM 5, considered a “paraphilia”…"/>
          <p:cNvSpPr txBox="1">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70528" indent="-270528" defTabSz="398433">
              <a:defRPr sz="1552">
                <a:solidFill>
                  <a:srgbClr val="838787"/>
                </a:solidFill>
                <a:latin typeface="Avenir Next Medium"/>
                <a:ea typeface="Avenir Next Medium"/>
                <a:cs typeface="Avenir Next Medium"/>
                <a:sym typeface="Avenir Next Medium"/>
              </a:defRPr>
            </a:pPr>
            <a:r>
              <a:t>In 2013, changed in DSM 5, considered a “paraphilia”</a:t>
            </a:r>
          </a:p>
          <a:p>
            <a:pPr marL="270528" indent="-270528" defTabSz="398433">
              <a:defRPr sz="1552">
                <a:solidFill>
                  <a:srgbClr val="838787"/>
                </a:solidFill>
                <a:latin typeface="Avenir Next Medium"/>
                <a:ea typeface="Avenir Next Medium"/>
                <a:cs typeface="Avenir Next Medium"/>
                <a:sym typeface="Avenir Next Medium"/>
              </a:defRPr>
            </a:pPr>
            <a:r>
              <a:t>Pedophilic Orientation vs Pedophilic disorder. </a:t>
            </a:r>
          </a:p>
          <a:p>
            <a:pPr marL="845400" lvl="1" indent="-270528" defTabSz="398433">
              <a:spcBef>
                <a:spcPts val="1867"/>
              </a:spcBef>
              <a:buClr>
                <a:srgbClr val="34A5DA"/>
              </a:buClr>
              <a:buSzPct val="104999"/>
              <a:buFont typeface="Avenir Next"/>
              <a:buChar char="▸"/>
              <a:defRPr sz="1552">
                <a:solidFill>
                  <a:srgbClr val="838787"/>
                </a:solidFill>
                <a:latin typeface="Avenir Next Medium"/>
                <a:ea typeface="Avenir Next Medium"/>
                <a:cs typeface="Avenir Next Medium"/>
                <a:sym typeface="Avenir Next Medium"/>
              </a:defRPr>
            </a:pPr>
            <a:r>
              <a:t>The desire to have sex with children is not a psychiatric diagnosis, only pathologic if you act on it or are distressed by it.</a:t>
            </a:r>
          </a:p>
          <a:p>
            <a:pPr marL="270528" indent="-270528" defTabSz="398433">
              <a:defRPr sz="1552">
                <a:solidFill>
                  <a:srgbClr val="838787"/>
                </a:solidFill>
                <a:latin typeface="Avenir Next Medium"/>
                <a:ea typeface="Avenir Next Medium"/>
                <a:cs typeface="Avenir Next Medium"/>
                <a:sym typeface="Avenir Next Medium"/>
              </a:defRPr>
            </a:pPr>
            <a:r>
              <a:t>Consensual sex with children not harmful.  </a:t>
            </a:r>
          </a:p>
          <a:p>
            <a:pPr marL="845400" lvl="1" indent="-270528" defTabSz="398433">
              <a:spcBef>
                <a:spcPts val="1867"/>
              </a:spcBef>
              <a:buClr>
                <a:srgbClr val="34A5DA"/>
              </a:buClr>
              <a:buSzPct val="104999"/>
              <a:buFont typeface="Avenir Next"/>
              <a:buChar char="▸"/>
              <a:defRPr sz="1552">
                <a:solidFill>
                  <a:srgbClr val="838787"/>
                </a:solidFill>
                <a:latin typeface="Avenir Next Medium"/>
                <a:ea typeface="Avenir Next Medium"/>
                <a:cs typeface="Avenir Next Medium"/>
                <a:sym typeface="Avenir Next Medium"/>
              </a:defRPr>
            </a:pPr>
            <a:r>
              <a:t>Rind, Archives of Sexual Behavior</a:t>
            </a:r>
          </a:p>
          <a:p>
            <a:pPr marL="270528" indent="-270528" defTabSz="398433">
              <a:defRPr sz="1552">
                <a:solidFill>
                  <a:srgbClr val="838787"/>
                </a:solidFill>
                <a:latin typeface="Avenir Next Medium"/>
                <a:ea typeface="Avenir Next Medium"/>
                <a:cs typeface="Avenir Next Medium"/>
                <a:sym typeface="Avenir Next Medium"/>
              </a:defRPr>
            </a:pPr>
            <a:r>
              <a:t>Same arguments and process to justify homosexual and transgender behavior</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ransgender"/>
          <p:cNvSpPr txBox="1">
            <a:spLocks noGrp="1"/>
          </p:cNvSpPr>
          <p:nvPr>
            <p:ph type="title"/>
          </p:nvPr>
        </p:nvSpPr>
        <p:spPr>
          <a:prstGeom prst="rect">
            <a:avLst/>
          </a:prstGeom>
        </p:spPr>
        <p:txBody>
          <a:bodyPr/>
          <a:lstStyle>
            <a:lvl1pPr defTabSz="768095">
              <a:defRPr sz="2520"/>
            </a:lvl1pPr>
          </a:lstStyle>
          <a:p>
            <a:r>
              <a:t>Transgender</a:t>
            </a:r>
          </a:p>
        </p:txBody>
      </p:sp>
      <p:sp>
        <p:nvSpPr>
          <p:cNvPr id="167" name="Foregone conclusion, the tail seems to be wagging the dog…"/>
          <p:cNvSpPr txBox="1">
            <a:spLocks noGrp="1"/>
          </p:cNvSpPr>
          <p:nvPr>
            <p:ph type="body" idx="1"/>
          </p:nvPr>
        </p:nvSpPr>
        <p:spPr>
          <a:xfrm>
            <a:off x="649612" y="1536633"/>
            <a:ext cx="11360801" cy="4555200"/>
          </a:xfrm>
          <a:prstGeom prst="rect">
            <a:avLst/>
          </a:prstGeom>
        </p:spPr>
        <p:txBody>
          <a:bodyPr/>
          <a:lstStyle/>
          <a:p>
            <a:pPr>
              <a:buSzPts val="3000"/>
              <a:defRPr sz="3000"/>
            </a:pPr>
            <a:r>
              <a:t>Foregone conclusion, the tail seems to be wagging the dog</a:t>
            </a:r>
          </a:p>
          <a:p>
            <a:pPr>
              <a:buSzPts val="3000"/>
              <a:defRPr sz="3000"/>
            </a:pPr>
            <a:r>
              <a:t>0.6% of the population</a:t>
            </a:r>
          </a:p>
          <a:p>
            <a:pPr>
              <a:buSzPts val="3000"/>
              <a:defRPr sz="3000"/>
            </a:pPr>
            <a:r>
              <a:t>Gender affirming surgery advocated in my specialty</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
          <p:cNvSpPr txBox="1">
            <a:spLocks noGrp="1"/>
          </p:cNvSpPr>
          <p:nvPr>
            <p:ph type="body" sz="quarter" idx="1"/>
          </p:nvPr>
        </p:nvSpPr>
        <p:spPr>
          <a:prstGeom prst="rect">
            <a:avLst/>
          </a:prstGeom>
        </p:spPr>
        <p:txBody>
          <a:bodyPr/>
          <a:lstStyle>
            <a:lvl1pPr>
              <a:defRPr spc="51"/>
            </a:lvl1pPr>
          </a:lstStyle>
          <a:p>
            <a:r>
              <a:t>Text</a:t>
            </a:r>
          </a:p>
        </p:txBody>
      </p:sp>
      <p:sp>
        <p:nvSpPr>
          <p:cNvPr id="170" name="Gender dysphoria/“Transgender”"/>
          <p:cNvSpPr txBox="1">
            <a:spLocks noGrp="1"/>
          </p:cNvSpPr>
          <p:nvPr>
            <p:ph type="title"/>
          </p:nvPr>
        </p:nvSpPr>
        <p:spPr>
          <a:prstGeom prst="rect">
            <a:avLst/>
          </a:prstGeom>
        </p:spPr>
        <p:txBody>
          <a:bodyPr/>
          <a:lstStyle>
            <a:lvl1pPr defTabSz="246458">
              <a:spcBef>
                <a:spcPts val="1100"/>
              </a:spcBef>
              <a:defRPr sz="2400"/>
            </a:lvl1pPr>
          </a:lstStyle>
          <a:p>
            <a:r>
              <a:t>Gender dysphoria/“Transgender”</a:t>
            </a:r>
          </a:p>
        </p:txBody>
      </p:sp>
      <p:sp>
        <p:nvSpPr>
          <p:cNvPr id="171" name="Paul McHugh, Professor Emeritus of Psychiatry, Johns Hopkins, Chief of Psychiatry for 26 years…"/>
          <p:cNvSpPr txBox="1">
            <a:spLocks noGrp="1"/>
          </p:cNvSpPr>
          <p:nvPr>
            <p:ph type="body" idx="1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10508" indent="-210508" defTabSz="303958">
              <a:spcBef>
                <a:spcPts val="1333"/>
              </a:spcBef>
              <a:defRPr sz="1200">
                <a:solidFill>
                  <a:srgbClr val="838787"/>
                </a:solidFill>
                <a:latin typeface="Avenir Next Medium"/>
                <a:ea typeface="Avenir Next Medium"/>
                <a:cs typeface="Avenir Next Medium"/>
                <a:sym typeface="Avenir Next Medium"/>
              </a:defRPr>
            </a:pPr>
            <a:r>
              <a:t>Paul McHugh, Professor Emeritus of Psychiatry, Johns Hopkins, Chief of Psychiatry for 26 years</a:t>
            </a:r>
          </a:p>
          <a:p>
            <a:pPr marL="649070" lvl="1" indent="-210508" defTabSz="303958">
              <a:spcBef>
                <a:spcPts val="1333"/>
              </a:spcBef>
              <a:buClr>
                <a:srgbClr val="34A5DA"/>
              </a:buClr>
              <a:buSzPct val="104999"/>
              <a:buFont typeface="Avenir Next"/>
              <a:buChar char="▸"/>
              <a:defRPr sz="1200">
                <a:solidFill>
                  <a:srgbClr val="838787"/>
                </a:solidFill>
                <a:latin typeface="Avenir Next Medium"/>
                <a:ea typeface="Avenir Next Medium"/>
                <a:cs typeface="Avenir Next Medium"/>
                <a:sym typeface="Avenir Next Medium"/>
              </a:defRPr>
            </a:pPr>
            <a:r>
              <a:t>First US institution to start transgender program, first sex change operation in 1966</a:t>
            </a:r>
          </a:p>
          <a:p>
            <a:pPr marL="649070" lvl="1" indent="-210508" defTabSz="303958">
              <a:spcBef>
                <a:spcPts val="1333"/>
              </a:spcBef>
              <a:buClr>
                <a:srgbClr val="34A5DA"/>
              </a:buClr>
              <a:buSzPct val="104999"/>
              <a:buFont typeface="Avenir Next"/>
              <a:buChar char="▸"/>
              <a:defRPr sz="1200">
                <a:solidFill>
                  <a:srgbClr val="838787"/>
                </a:solidFill>
                <a:latin typeface="Avenir Next Medium"/>
                <a:ea typeface="Avenir Next Medium"/>
                <a:cs typeface="Avenir Next Medium"/>
                <a:sym typeface="Avenir Next Medium"/>
              </a:defRPr>
            </a:pPr>
            <a:r>
              <a:t>Stopped performing sex change operations 1979, due to sig persistent problems</a:t>
            </a:r>
          </a:p>
          <a:p>
            <a:pPr marL="649070" lvl="1" indent="-210508" defTabSz="303958">
              <a:spcBef>
                <a:spcPts val="1333"/>
              </a:spcBef>
              <a:buClr>
                <a:srgbClr val="34A5DA"/>
              </a:buClr>
              <a:buSzPct val="104999"/>
              <a:buFont typeface="Avenir Next"/>
              <a:buChar char="▸"/>
              <a:defRPr sz="1200">
                <a:solidFill>
                  <a:srgbClr val="838787"/>
                </a:solidFill>
                <a:latin typeface="Avenir Next Medium"/>
                <a:ea typeface="Avenir Next Medium"/>
                <a:cs typeface="Avenir Next Medium"/>
                <a:sym typeface="Avenir Next Medium"/>
              </a:defRPr>
            </a:pPr>
            <a:r>
              <a:t>80% of children will spontaneously embrace birth gender</a:t>
            </a:r>
          </a:p>
          <a:p>
            <a:pPr marL="649070" lvl="1" indent="-210508" defTabSz="303958">
              <a:spcBef>
                <a:spcPts val="1333"/>
              </a:spcBef>
              <a:buClr>
                <a:srgbClr val="34A5DA"/>
              </a:buClr>
              <a:buSzPct val="104999"/>
              <a:buFont typeface="Avenir Next"/>
              <a:buChar char="▸"/>
              <a:defRPr sz="1200">
                <a:solidFill>
                  <a:srgbClr val="838787"/>
                </a:solidFill>
                <a:latin typeface="Avenir Next Medium"/>
                <a:ea typeface="Avenir Next Medium"/>
                <a:cs typeface="Avenir Next Medium"/>
                <a:sym typeface="Avenir Next Medium"/>
              </a:defRPr>
            </a:pPr>
            <a:r>
              <a:t>Disorder of “assumption”  He likens to anorexia and other disorders</a:t>
            </a:r>
          </a:p>
          <a:p>
            <a:pPr marL="649070" lvl="1" indent="-210508" defTabSz="303958">
              <a:spcBef>
                <a:spcPts val="1333"/>
              </a:spcBef>
              <a:buClr>
                <a:srgbClr val="34A5DA"/>
              </a:buClr>
              <a:buSzPct val="104999"/>
              <a:buFont typeface="Avenir Next"/>
              <a:buChar char="▸"/>
              <a:defRPr sz="1200">
                <a:solidFill>
                  <a:srgbClr val="838787"/>
                </a:solidFill>
                <a:latin typeface="Avenir Next Medium"/>
                <a:ea typeface="Avenir Next Medium"/>
                <a:cs typeface="Avenir Next Medium"/>
                <a:sym typeface="Avenir Next Medium"/>
              </a:defRPr>
            </a:pPr>
            <a:r>
              <a:t>He is now viewed as “extreme”</a:t>
            </a:r>
          </a:p>
          <a:p>
            <a:pPr marL="649070" lvl="1" indent="-210508" defTabSz="303958">
              <a:spcBef>
                <a:spcPts val="1333"/>
              </a:spcBef>
              <a:buClr>
                <a:srgbClr val="34A5DA"/>
              </a:buClr>
              <a:buSzPct val="104999"/>
              <a:buFont typeface="Avenir Next"/>
              <a:buChar char="▸"/>
              <a:defRPr sz="1200">
                <a:solidFill>
                  <a:srgbClr val="838787"/>
                </a:solidFill>
                <a:latin typeface="Avenir Next Medium"/>
                <a:ea typeface="Avenir Next Medium"/>
                <a:cs typeface="Avenir Next Medium"/>
                <a:sym typeface="Avenir Next Medium"/>
              </a:defRPr>
            </a:pPr>
            <a:r>
              <a:t>WSJ Op-ed, May 2016</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age" descr="Image"/>
          <p:cNvPicPr>
            <a:picLocks noGrp="1" noChangeAspect="1"/>
          </p:cNvPicPr>
          <p:nvPr>
            <p:ph type="pic" idx="13"/>
          </p:nvPr>
        </p:nvPicPr>
        <p:blipFill>
          <a:blip r:embed="rId2"/>
          <a:srcRect l="6171" t="129" r="6044" b="129"/>
          <a:stretch>
            <a:fillRect/>
          </a:stretch>
        </p:blipFill>
        <p:spPr>
          <a:xfrm>
            <a:off x="1524000" y="-1"/>
            <a:ext cx="9144001" cy="6858001"/>
          </a:xfrm>
          <a:prstGeom prst="rect">
            <a:avLst/>
          </a:prstGeom>
        </p:spPr>
      </p:pic>
      <p:pic>
        <p:nvPicPr>
          <p:cNvPr id="174" name="journal.pone.0016885.g001-2.png" descr="journal.pone.0016885.g001-2.png"/>
          <p:cNvPicPr>
            <a:picLocks noChangeAspect="1"/>
          </p:cNvPicPr>
          <p:nvPr/>
        </p:nvPicPr>
        <p:blipFill>
          <a:blip r:embed="rId3"/>
          <a:stretch>
            <a:fillRect/>
          </a:stretch>
        </p:blipFill>
        <p:spPr>
          <a:xfrm>
            <a:off x="1524001" y="147018"/>
            <a:ext cx="9144001" cy="656396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What about Intersex?…"/>
          <p:cNvSpPr txBox="1">
            <a:spLocks noGrp="1"/>
          </p:cNvSpPr>
          <p:nvPr>
            <p:ph type="title"/>
          </p:nvPr>
        </p:nvSpPr>
        <p:spPr>
          <a:xfrm>
            <a:off x="895000" y="2010364"/>
            <a:ext cx="10469600" cy="2837272"/>
          </a:xfrm>
          <a:prstGeom prst="rect">
            <a:avLst/>
          </a:prstGeom>
        </p:spPr>
        <p:txBody>
          <a:bodyPr/>
          <a:lstStyle/>
          <a:p>
            <a:pPr defTabSz="1097251">
              <a:defRPr sz="3239"/>
            </a:pPr>
            <a:r>
              <a:t>What about Intersex?</a:t>
            </a:r>
          </a:p>
          <a:p>
            <a:pPr defTabSz="1097251">
              <a:defRPr sz="3239"/>
            </a:pPr>
            <a:endParaRPr/>
          </a:p>
          <a:p>
            <a:pPr defTabSz="1097251">
              <a:defRPr sz="3239"/>
            </a:pPr>
            <a:r>
              <a:t>Exceptions to the rule, do not invalidate the rule.</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A Christian Response"/>
          <p:cNvSpPr txBox="1">
            <a:spLocks noGrp="1"/>
          </p:cNvSpPr>
          <p:nvPr>
            <p:ph type="title"/>
          </p:nvPr>
        </p:nvSpPr>
        <p:spPr>
          <a:xfrm>
            <a:off x="169888" y="362645"/>
            <a:ext cx="11360801" cy="994323"/>
          </a:xfrm>
          <a:prstGeom prst="rect">
            <a:avLst/>
          </a:prstGeom>
        </p:spPr>
        <p:txBody>
          <a:bodyPr/>
          <a:lstStyle>
            <a:lvl1pPr defTabSz="841247">
              <a:defRPr sz="3680"/>
            </a:lvl1pPr>
          </a:lstStyle>
          <a:p>
            <a:r>
              <a:t>A Christian Response</a:t>
            </a:r>
          </a:p>
        </p:txBody>
      </p:sp>
      <p:sp>
        <p:nvSpPr>
          <p:cNvPr id="179" name="Matthew 10:16:  “Behold, I am sending you out as sheep in the midst of wolves, so be wise as serpents and innocent as doves. (ESV)…"/>
          <p:cNvSpPr txBox="1">
            <a:spLocks noGrp="1"/>
          </p:cNvSpPr>
          <p:nvPr>
            <p:ph type="body" idx="1"/>
          </p:nvPr>
        </p:nvSpPr>
        <p:spPr>
          <a:xfrm>
            <a:off x="509205" y="1618538"/>
            <a:ext cx="11360801" cy="4804844"/>
          </a:xfrm>
          <a:prstGeom prst="rect">
            <a:avLst/>
          </a:prstGeom>
        </p:spPr>
        <p:txBody>
          <a:bodyPr/>
          <a:lstStyle/>
          <a:p>
            <a:pPr>
              <a:buSzPts val="2200"/>
              <a:defRPr sz="2200"/>
            </a:pPr>
            <a:r>
              <a:t>Matthew 10:16:  “Behold, I am sending you out as sheep in the midst of wolves, so be wise as serpents and innocent as doves. (ESV)</a:t>
            </a:r>
          </a:p>
          <a:p>
            <a:pPr>
              <a:buSzPts val="2200"/>
              <a:defRPr sz="2200"/>
            </a:pPr>
            <a:r>
              <a:t>We must preach the Gospel</a:t>
            </a:r>
          </a:p>
          <a:p>
            <a:pPr>
              <a:buSzPts val="2200"/>
              <a:defRPr sz="2200"/>
            </a:pPr>
            <a:r>
              <a:t>Engaging the lost with a debate about LGBTQ worldview will likely cause more angst than fruit</a:t>
            </a:r>
          </a:p>
          <a:p>
            <a:pPr>
              <a:buSzPts val="2200"/>
              <a:defRPr sz="2200"/>
            </a:pPr>
            <a:r>
              <a:t>Compassion and understanding for SSA individuals.</a:t>
            </a:r>
          </a:p>
          <a:p>
            <a:pPr>
              <a:buSzPts val="2200"/>
              <a:defRPr sz="2200"/>
            </a:pPr>
            <a:r>
              <a:t>Everyone is an image bearer of God and we mustn’t forget that we live in a fallen world.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Biblical Sexuality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718908" y="1614390"/>
            <a:ext cx="10739470" cy="4950372"/>
          </a:xfrm>
        </p:spPr>
        <p:txBody>
          <a:bodyPr>
            <a:normAutofit lnSpcReduction="10000"/>
          </a:bodyPr>
          <a:lstStyle/>
          <a:p>
            <a:pPr marL="0" lvl="2" indent="0">
              <a:buNone/>
            </a:pPr>
            <a:r>
              <a:rPr lang="en-US" sz="3200" b="1" dirty="0"/>
              <a:t>Matt. 19:3-6 ESV</a:t>
            </a:r>
            <a:r>
              <a:rPr lang="en-US" sz="3200" dirty="0"/>
              <a:t> </a:t>
            </a:r>
          </a:p>
          <a:p>
            <a:pPr marL="0" lvl="2" indent="0">
              <a:buNone/>
            </a:pPr>
            <a:r>
              <a:rPr lang="en-US" sz="3200" dirty="0"/>
              <a:t>And Pharisees came up to him and tested him by asking, "Is it lawful to divorce one's wife for any cause?"  </a:t>
            </a:r>
            <a:r>
              <a:rPr lang="en-US" sz="3200" baseline="30000" dirty="0"/>
              <a:t>4</a:t>
            </a:r>
            <a:r>
              <a:rPr lang="en-US" sz="3200" dirty="0"/>
              <a:t> He answered, "Have you not read that he who created them from the beginning made them male and female,  </a:t>
            </a:r>
            <a:r>
              <a:rPr lang="en-US" sz="3200" baseline="30000" dirty="0"/>
              <a:t>5</a:t>
            </a:r>
            <a:r>
              <a:rPr lang="en-US" sz="3200" dirty="0"/>
              <a:t> and said, 'Therefore a man shall leave his father and his mother and hold fast to his wife, and the two shall become one flesh'?  </a:t>
            </a:r>
            <a:r>
              <a:rPr lang="en-US" sz="3200" baseline="30000" dirty="0"/>
              <a:t>6</a:t>
            </a:r>
            <a:r>
              <a:rPr lang="en-US" sz="3200" dirty="0"/>
              <a:t> So they are no longer two but one flesh. What therefore God has joined together, let not man separate."</a:t>
            </a:r>
          </a:p>
        </p:txBody>
      </p:sp>
    </p:spTree>
    <p:extLst>
      <p:ext uri="{BB962C8B-B14F-4D97-AF65-F5344CB8AC3E}">
        <p14:creationId xmlns:p14="http://schemas.microsoft.com/office/powerpoint/2010/main" val="2100828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Biblical Principles Regarding Homosexuality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763051" y="2027693"/>
            <a:ext cx="10884513" cy="4562293"/>
          </a:xfrm>
        </p:spPr>
        <p:txBody>
          <a:bodyPr>
            <a:normAutofit/>
          </a:bodyPr>
          <a:lstStyle/>
          <a:p>
            <a:r>
              <a:rPr lang="en-US" sz="3000" dirty="0"/>
              <a:t>The Bible does not condemn same-sex attraction or temptation—the Bible condemns homosexual behavior and lust.</a:t>
            </a:r>
          </a:p>
        </p:txBody>
      </p:sp>
    </p:spTree>
    <p:extLst>
      <p:ext uri="{BB962C8B-B14F-4D97-AF65-F5344CB8AC3E}">
        <p14:creationId xmlns:p14="http://schemas.microsoft.com/office/powerpoint/2010/main" val="1092454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Biblical Principles Regarding Homosexuality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763051" y="2027693"/>
            <a:ext cx="10884513" cy="4562293"/>
          </a:xfrm>
        </p:spPr>
        <p:txBody>
          <a:bodyPr>
            <a:normAutofit/>
          </a:bodyPr>
          <a:lstStyle/>
          <a:p>
            <a:r>
              <a:rPr lang="en-US" sz="3000" dirty="0"/>
              <a:t>The Bible does not condemn same-sex attraction or temptation—the Bible condemns homosexual behavior and lust.</a:t>
            </a:r>
          </a:p>
          <a:p>
            <a:r>
              <a:rPr lang="en-US" sz="3000" dirty="0"/>
              <a:t>Having a disposition or proclivity does not justify expressing that disposition or proclivity.</a:t>
            </a:r>
          </a:p>
        </p:txBody>
      </p:sp>
    </p:spTree>
    <p:extLst>
      <p:ext uri="{BB962C8B-B14F-4D97-AF65-F5344CB8AC3E}">
        <p14:creationId xmlns:p14="http://schemas.microsoft.com/office/powerpoint/2010/main" val="118634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Biblical Principles Regarding Homosexuality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763051" y="2027693"/>
            <a:ext cx="10884513" cy="4562293"/>
          </a:xfrm>
        </p:spPr>
        <p:txBody>
          <a:bodyPr>
            <a:normAutofit/>
          </a:bodyPr>
          <a:lstStyle/>
          <a:p>
            <a:r>
              <a:rPr lang="en-US" sz="3000" dirty="0"/>
              <a:t>The Bible does not condemn same-sex attraction or temptation—the Bible condemns homosexual behavior and lust.</a:t>
            </a:r>
          </a:p>
          <a:p>
            <a:r>
              <a:rPr lang="en-US" sz="3000" dirty="0"/>
              <a:t>Having a disposition or proclivity does not justify expressing that disposition or proclivity.</a:t>
            </a:r>
          </a:p>
          <a:p>
            <a:r>
              <a:rPr lang="en-US" sz="3000" dirty="0"/>
              <a:t>We all have a choice to either be mastered by Jesus or mastered by sin.</a:t>
            </a:r>
          </a:p>
        </p:txBody>
      </p:sp>
    </p:spTree>
    <p:extLst>
      <p:ext uri="{BB962C8B-B14F-4D97-AF65-F5344CB8AC3E}">
        <p14:creationId xmlns:p14="http://schemas.microsoft.com/office/powerpoint/2010/main" val="2996896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Biblical Principles Regarding Homosexuality</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763051" y="2027693"/>
            <a:ext cx="10884513" cy="4562293"/>
          </a:xfrm>
        </p:spPr>
        <p:txBody>
          <a:bodyPr>
            <a:noAutofit/>
          </a:bodyPr>
          <a:lstStyle/>
          <a:p>
            <a:r>
              <a:rPr lang="en-US" sz="3000" dirty="0"/>
              <a:t>The Bible does not condemn same-sex attraction or temptation—the Bible condemns homosexual behavior and lust.</a:t>
            </a:r>
          </a:p>
          <a:p>
            <a:r>
              <a:rPr lang="en-US" sz="3000" dirty="0"/>
              <a:t>Having a disposition or proclivity does not justify expressing that disposition or proclivity.</a:t>
            </a:r>
          </a:p>
          <a:p>
            <a:r>
              <a:rPr lang="en-US" sz="3000" dirty="0"/>
              <a:t>We all have a choice to either be mastered by Jesus or mastered by sin.</a:t>
            </a:r>
          </a:p>
          <a:p>
            <a:r>
              <a:rPr lang="en-US" sz="3000" dirty="0"/>
              <a:t>We should respond to those who struggle with homosexuality with love and truth.</a:t>
            </a:r>
          </a:p>
        </p:txBody>
      </p:sp>
    </p:spTree>
    <p:extLst>
      <p:ext uri="{BB962C8B-B14F-4D97-AF65-F5344CB8AC3E}">
        <p14:creationId xmlns:p14="http://schemas.microsoft.com/office/powerpoint/2010/main" val="74212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Specific Passages</a:t>
            </a:r>
            <a:br>
              <a:rPr lang="en-US" sz="4400" dirty="0"/>
            </a:br>
            <a:r>
              <a:rPr lang="en-US" sz="4400" dirty="0"/>
              <a:t>Genesis 19</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p:txBody>
          <a:bodyPr>
            <a:normAutofit/>
          </a:bodyPr>
          <a:lstStyle/>
          <a:p>
            <a:endParaRPr lang="en-US" sz="4000" dirty="0"/>
          </a:p>
        </p:txBody>
      </p:sp>
    </p:spTree>
    <p:extLst>
      <p:ext uri="{BB962C8B-B14F-4D97-AF65-F5344CB8AC3E}">
        <p14:creationId xmlns:p14="http://schemas.microsoft.com/office/powerpoint/2010/main" val="3270247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246</TotalTime>
  <Words>1774</Words>
  <Application>Microsoft Office PowerPoint</Application>
  <PresentationFormat>Widescreen</PresentationFormat>
  <Paragraphs>134</Paragraphs>
  <Slides>37</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Avenir Next</vt:lpstr>
      <vt:lpstr>Avenir Next Medium</vt:lpstr>
      <vt:lpstr>Century Gothic</vt:lpstr>
      <vt:lpstr>DIN Alternate</vt:lpstr>
      <vt:lpstr>DIN Condensed</vt:lpstr>
      <vt:lpstr>Helvetica Neue Medium</vt:lpstr>
      <vt:lpstr>Wingdings 3</vt:lpstr>
      <vt:lpstr>Ion</vt:lpstr>
      <vt:lpstr>Hot Button Issues</vt:lpstr>
      <vt:lpstr>Outline</vt:lpstr>
      <vt:lpstr>Biblical Sexuality</vt:lpstr>
      <vt:lpstr>Biblical Sexuality</vt:lpstr>
      <vt:lpstr>Biblical Principles Regarding Homosexuality</vt:lpstr>
      <vt:lpstr>Biblical Principles Regarding Homosexuality</vt:lpstr>
      <vt:lpstr>Biblical Principles Regarding Homosexuality</vt:lpstr>
      <vt:lpstr>Biblical Principles Regarding Homosexuality</vt:lpstr>
      <vt:lpstr>Specific Passages Genesis 19</vt:lpstr>
      <vt:lpstr>Specific Passages Genesis 19</vt:lpstr>
      <vt:lpstr>Specific Passages Genesis 19</vt:lpstr>
      <vt:lpstr>Specific Passages Genesis 19</vt:lpstr>
      <vt:lpstr>Specific Passages Leviticus 18:22, 20:13</vt:lpstr>
      <vt:lpstr>Specific Passages Romans 1</vt:lpstr>
      <vt:lpstr>Specific Passages 1 Corinthians 6:9-11</vt:lpstr>
      <vt:lpstr>Specific Passages 1 Corinthians 6:9-11</vt:lpstr>
      <vt:lpstr>Specific Passages 1 Corinthians 6:9-11</vt:lpstr>
      <vt:lpstr>PowerPoint Presentation</vt:lpstr>
      <vt:lpstr>Hot Button Issues</vt:lpstr>
      <vt:lpstr>LGBTQ: The “Science”</vt:lpstr>
      <vt:lpstr>Dangerous Conversation</vt:lpstr>
      <vt:lpstr>Overview</vt:lpstr>
      <vt:lpstr>The Christian worldview vs the World Ephesians 2:1-10</vt:lpstr>
      <vt:lpstr>Is life about serving God or about fulfilling our own desires?</vt:lpstr>
      <vt:lpstr>Causation Controversy</vt:lpstr>
      <vt:lpstr>If behavior is genetically and naturally influenced, is it automatically moral?  It’s easy to forget we live in a fallen world.</vt:lpstr>
      <vt:lpstr>SSA- Same sex attraction vs Homosexual behavior  Is being sexually attracted to the opposite sex a sin?</vt:lpstr>
      <vt:lpstr>Conversion Therapy</vt:lpstr>
      <vt:lpstr>Christian organizations</vt:lpstr>
      <vt:lpstr>Risks of Homosexuality</vt:lpstr>
      <vt:lpstr>Be careful!  Even if homosexuality were to be found healthier than heterosexual behavior, would it make it right?</vt:lpstr>
      <vt:lpstr>Pedophilia/pederasty</vt:lpstr>
      <vt:lpstr>Transgender</vt:lpstr>
      <vt:lpstr>Gender dysphoria/“Transgender”</vt:lpstr>
      <vt:lpstr>PowerPoint Presentation</vt:lpstr>
      <vt:lpstr>What about Intersex?  Exceptions to the rule, do not invalidate the rule.</vt:lpstr>
      <vt:lpstr>A Christian Response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Button Issues</dc:title>
  <dc:creator>Nathanael King</dc:creator>
  <cp:lastModifiedBy>Nathanael King</cp:lastModifiedBy>
  <cp:revision>23</cp:revision>
  <dcterms:created xsi:type="dcterms:W3CDTF">2019-06-30T15:08:00Z</dcterms:created>
  <dcterms:modified xsi:type="dcterms:W3CDTF">2019-08-02T19:28:19Z</dcterms:modified>
</cp:coreProperties>
</file>