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2" r:id="rId6"/>
    <p:sldId id="263" r:id="rId7"/>
    <p:sldId id="265" r:id="rId8"/>
    <p:sldId id="259" r:id="rId9"/>
    <p:sldId id="266" r:id="rId10"/>
    <p:sldId id="267" r:id="rId11"/>
    <p:sldId id="268" r:id="rId12"/>
    <p:sldId id="269" r:id="rId13"/>
    <p:sldId id="270" r:id="rId14"/>
    <p:sldId id="260" r:id="rId15"/>
    <p:sldId id="271" r:id="rId16"/>
    <p:sldId id="26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1" d="100"/>
          <a:sy n="121" d="100"/>
        </p:scale>
        <p:origin x="384"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45A0-1C07-4B0C-B6EB-AE32939DF3EC}"/>
              </a:ext>
            </a:extLst>
          </p:cNvPr>
          <p:cNvSpPr>
            <a:spLocks noGrp="1"/>
          </p:cNvSpPr>
          <p:nvPr>
            <p:ph type="ctrTitle"/>
          </p:nvPr>
        </p:nvSpPr>
        <p:spPr/>
        <p:txBody>
          <a:bodyPr/>
          <a:lstStyle/>
          <a:p>
            <a:r>
              <a:rPr lang="en-US" dirty="0"/>
              <a:t>Hot Button Issues</a:t>
            </a:r>
          </a:p>
        </p:txBody>
      </p:sp>
      <p:sp>
        <p:nvSpPr>
          <p:cNvPr id="3" name="Subtitle 2">
            <a:extLst>
              <a:ext uri="{FF2B5EF4-FFF2-40B4-BE49-F238E27FC236}">
                <a16:creationId xmlns:a16="http://schemas.microsoft.com/office/drawing/2014/main" id="{D46F3BCB-401C-4AAB-B192-B4395DA6BB08}"/>
              </a:ext>
            </a:extLst>
          </p:cNvPr>
          <p:cNvSpPr>
            <a:spLocks noGrp="1"/>
          </p:cNvSpPr>
          <p:nvPr>
            <p:ph type="subTitle" idx="1"/>
          </p:nvPr>
        </p:nvSpPr>
        <p:spPr/>
        <p:txBody>
          <a:bodyPr/>
          <a:lstStyle/>
          <a:p>
            <a:r>
              <a:rPr lang="en-US" dirty="0"/>
              <a:t>War and Pacifism</a:t>
            </a:r>
          </a:p>
        </p:txBody>
      </p:sp>
    </p:spTree>
    <p:extLst>
      <p:ext uri="{BB962C8B-B14F-4D97-AF65-F5344CB8AC3E}">
        <p14:creationId xmlns:p14="http://schemas.microsoft.com/office/powerpoint/2010/main" val="248024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New Testament Data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a:bodyPr>
          <a:lstStyle/>
          <a:p>
            <a:pPr marL="0" indent="0">
              <a:buNone/>
            </a:pPr>
            <a:endParaRPr lang="en-US" sz="4000" dirty="0"/>
          </a:p>
        </p:txBody>
      </p:sp>
    </p:spTree>
    <p:extLst>
      <p:ext uri="{BB962C8B-B14F-4D97-AF65-F5344CB8AC3E}">
        <p14:creationId xmlns:p14="http://schemas.microsoft.com/office/powerpoint/2010/main" val="2474178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New Testament Data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832419" y="1917086"/>
            <a:ext cx="10859289" cy="4817941"/>
          </a:xfrm>
        </p:spPr>
        <p:txBody>
          <a:bodyPr>
            <a:normAutofit fontScale="55000" lnSpcReduction="20000"/>
          </a:bodyPr>
          <a:lstStyle/>
          <a:p>
            <a:pPr marL="0" indent="0">
              <a:buNone/>
            </a:pPr>
            <a:r>
              <a:rPr lang="en-US" sz="4000" b="1" dirty="0"/>
              <a:t>Matt. 5:38-48</a:t>
            </a:r>
            <a:r>
              <a:rPr lang="en-US" sz="4000" dirty="0"/>
              <a:t> </a:t>
            </a:r>
          </a:p>
          <a:p>
            <a:pPr marL="0" indent="0">
              <a:buNone/>
            </a:pPr>
            <a:r>
              <a:rPr lang="en-US" sz="4000" dirty="0"/>
              <a:t>"You have heard that it was said, 'An eye for an eye and a tooth for a tooth.'  39 But I say to you, Do not resist the one who is evil. But if anyone slaps you on the right cheek, turn to him the other also.  40 And if anyone would sue you and take your tunic, let him have your cloak as well.  41 And if anyone forces you to go one mile, go with him two miles.  42 Give to the one who begs from you, and do not refuse the one who would borrow from you.  43 "You have heard that it was said, 'You shall love your neighbor and hate your enemy.'  44 But I say to you, Love your enemies and pray for those who persecute you,  45 so that you may be sons of your Father who is in heaven. For he makes his sun rise on the evil and on the good, and sends rain on the just and on the unjust.  46 For if you love those who love you, what reward do you have? Do not even the tax collectors do the same?  47 And if you greet only your brothers, what more are you doing than others? Do not even the Gentiles do the same?  48 You therefore must be perfect, as your heavenly Father is perfect.</a:t>
            </a:r>
          </a:p>
        </p:txBody>
      </p:sp>
    </p:spTree>
    <p:extLst>
      <p:ext uri="{BB962C8B-B14F-4D97-AF65-F5344CB8AC3E}">
        <p14:creationId xmlns:p14="http://schemas.microsoft.com/office/powerpoint/2010/main" val="118524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New Testament Data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fontScale="77500" lnSpcReduction="20000"/>
          </a:bodyPr>
          <a:lstStyle/>
          <a:p>
            <a:pPr marL="0" indent="0">
              <a:buNone/>
            </a:pPr>
            <a:r>
              <a:rPr lang="en-US" sz="4000" b="1" dirty="0"/>
              <a:t>Lk. 3:12-14 </a:t>
            </a:r>
          </a:p>
          <a:p>
            <a:pPr marL="0" indent="0">
              <a:buNone/>
            </a:pPr>
            <a:r>
              <a:rPr lang="en-US" sz="4000" dirty="0"/>
              <a:t>12 Tax collectors also came to be baptized and said to him, "Teacher, what shall we do?"  13 And he said to them, "Collect no more than you are authorized to do."  14 Soldiers also asked him, "And we, what shall we do?" And he said to them, "Do not extort money from anyone by threats or by false accusation, and be content with your wages." </a:t>
            </a:r>
          </a:p>
        </p:txBody>
      </p:sp>
    </p:spTree>
    <p:extLst>
      <p:ext uri="{BB962C8B-B14F-4D97-AF65-F5344CB8AC3E}">
        <p14:creationId xmlns:p14="http://schemas.microsoft.com/office/powerpoint/2010/main" val="54938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New Testament Data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838725" y="2052918"/>
            <a:ext cx="10468303" cy="4474006"/>
          </a:xfrm>
        </p:spPr>
        <p:txBody>
          <a:bodyPr>
            <a:normAutofit fontScale="55000" lnSpcReduction="20000"/>
          </a:bodyPr>
          <a:lstStyle/>
          <a:p>
            <a:pPr marL="0" indent="0">
              <a:buNone/>
            </a:pPr>
            <a:r>
              <a:rPr lang="en-US" sz="4000" b="1" dirty="0"/>
              <a:t>Rom. 13:1-7 </a:t>
            </a:r>
          </a:p>
          <a:p>
            <a:pPr marL="0" indent="0">
              <a:buNone/>
            </a:pPr>
            <a:r>
              <a:rPr lang="en-US" sz="4000" dirty="0"/>
              <a:t>Let every person be subject to the governing authorities. For there is no authority except from God, and those that exist have been instituted by God.  2 Therefore whoever resists the authorities resists what God has appointed, and those who resist will incur judgment.  3 For rulers are not a terror to good conduct, but to bad. Would you have no fear of the one who is in authority? Then do what is good, and you will receive his approval,  4 for he is God's servant for your good. But if you do wrong, be afraid, for he does not bear the sword in vain. For he is the servant of God, an avenger who carries out God's wrath on the wrongdoer.  5 Therefore one must be in subjection, not only to avoid God's wrath but also for the sake of conscience.  6 For because of this you also pay taxes, for the authorities are ministers of God, attending to this very thing.  7 Pay to all what is owed to them: taxes to whom taxes are owed, revenue to whom revenue is owed, respect to whom respect is owed, honor to whom honor is owed.</a:t>
            </a:r>
          </a:p>
        </p:txBody>
      </p:sp>
    </p:spTree>
    <p:extLst>
      <p:ext uri="{BB962C8B-B14F-4D97-AF65-F5344CB8AC3E}">
        <p14:creationId xmlns:p14="http://schemas.microsoft.com/office/powerpoint/2010/main" val="4139110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Special Considerations/Questions</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a:bodyPr>
          <a:lstStyle/>
          <a:p>
            <a:r>
              <a:rPr lang="en-US" sz="4000" dirty="0"/>
              <a:t>Who decides that a war is just?</a:t>
            </a:r>
          </a:p>
          <a:p>
            <a:r>
              <a:rPr lang="en-US" sz="4000" dirty="0"/>
              <a:t>Preemptive Strikes?</a:t>
            </a:r>
          </a:p>
          <a:p>
            <a:r>
              <a:rPr lang="en-US" sz="4000" dirty="0"/>
              <a:t>Nuclear War?</a:t>
            </a:r>
          </a:p>
          <a:p>
            <a:r>
              <a:rPr lang="en-US" sz="4000" dirty="0"/>
              <a:t>Civil Disobedience?</a:t>
            </a:r>
          </a:p>
          <a:p>
            <a:r>
              <a:rPr lang="en-US" sz="4000" dirty="0"/>
              <a:t>Revolutions/Revolts?</a:t>
            </a:r>
          </a:p>
        </p:txBody>
      </p:sp>
    </p:spTree>
    <p:extLst>
      <p:ext uri="{BB962C8B-B14F-4D97-AF65-F5344CB8AC3E}">
        <p14:creationId xmlns:p14="http://schemas.microsoft.com/office/powerpoint/2010/main" val="39718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Special Considerations/Questions</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775664" y="1639614"/>
            <a:ext cx="10676408" cy="4899923"/>
          </a:xfrm>
        </p:spPr>
        <p:txBody>
          <a:bodyPr>
            <a:normAutofit fontScale="62500" lnSpcReduction="20000"/>
          </a:bodyPr>
          <a:lstStyle/>
          <a:p>
            <a:pPr marL="0" indent="0">
              <a:buNone/>
            </a:pPr>
            <a:r>
              <a:rPr lang="en-US" sz="4000" b="1" dirty="0"/>
              <a:t>Declaration of Independence:</a:t>
            </a:r>
          </a:p>
          <a:p>
            <a:pPr marL="0" indent="0">
              <a:buNone/>
            </a:pPr>
            <a:r>
              <a:rPr lang="en-US" sz="4000" dirty="0"/>
              <a:t>Prudence, indeed, will dictate that governments long established should not be changed for light and transient causes; and accordingly all experience hath shown that mankind are more disposed to suffer, while evils are sufferable, than to right themselves by abolishing the forms to which they are accustomed….</a:t>
            </a:r>
          </a:p>
          <a:p>
            <a:pPr marL="0" indent="0">
              <a:buNone/>
            </a:pPr>
            <a:r>
              <a:rPr lang="en-US" sz="4000" dirty="0"/>
              <a:t>But when a long train of abuses and usurpations, pursuing invariably the same object, evinces a design to reduce them under absolute despotism, it is their right, it is their duty, to throw off such government, and to provide new guards for their future security. . . . The history of the present King of Great Britain is a history of repeated injuries and usurpations, all having in direct object the establishment of an absolute tyranny over these states. To prove this, let facts be submitted to a candid world.</a:t>
            </a:r>
          </a:p>
        </p:txBody>
      </p:sp>
    </p:spTree>
    <p:extLst>
      <p:ext uri="{BB962C8B-B14F-4D97-AF65-F5344CB8AC3E}">
        <p14:creationId xmlns:p14="http://schemas.microsoft.com/office/powerpoint/2010/main" val="1666750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646111" y="2052918"/>
            <a:ext cx="11051903" cy="4467700"/>
          </a:xfrm>
        </p:spPr>
        <p:txBody>
          <a:bodyPr>
            <a:normAutofit fontScale="92500"/>
          </a:bodyPr>
          <a:lstStyle/>
          <a:p>
            <a:r>
              <a:rPr lang="en-US" sz="4000" b="1" dirty="0"/>
              <a:t>There is a balance to living </a:t>
            </a:r>
            <a:r>
              <a:rPr lang="en-US" sz="4000" b="1" i="1" dirty="0"/>
              <a:t>in this world</a:t>
            </a:r>
            <a:r>
              <a:rPr lang="en-US" sz="4000" b="1" dirty="0"/>
              <a:t> without being </a:t>
            </a:r>
            <a:r>
              <a:rPr lang="en-US" sz="4000" b="1" i="1" dirty="0"/>
              <a:t>of this world</a:t>
            </a:r>
            <a:r>
              <a:rPr lang="en-US" sz="4000" b="1" dirty="0"/>
              <a:t>.</a:t>
            </a:r>
          </a:p>
          <a:p>
            <a:r>
              <a:rPr lang="en-US" sz="4000" dirty="0"/>
              <a:t>Jn. 18:36 Jesus answered, "My kingdom is not of this world. If my kingdom were of this world, my servants would have been fighting, that I might not be delivered over to the Jews. But my kingdom is not from the world."</a:t>
            </a:r>
          </a:p>
          <a:p>
            <a:pPr marL="0" indent="0">
              <a:buNone/>
            </a:pPr>
            <a:endParaRPr lang="en-US" sz="4000" dirty="0"/>
          </a:p>
        </p:txBody>
      </p:sp>
    </p:spTree>
    <p:extLst>
      <p:ext uri="{BB962C8B-B14F-4D97-AF65-F5344CB8AC3E}">
        <p14:creationId xmlns:p14="http://schemas.microsoft.com/office/powerpoint/2010/main" val="1250510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646111" y="2052918"/>
            <a:ext cx="11051903" cy="4467700"/>
          </a:xfrm>
        </p:spPr>
        <p:txBody>
          <a:bodyPr>
            <a:normAutofit fontScale="92500" lnSpcReduction="20000"/>
          </a:bodyPr>
          <a:lstStyle/>
          <a:p>
            <a:r>
              <a:rPr lang="en-US" sz="4000" b="1" dirty="0"/>
              <a:t>We must distinguish between personal retribution and upholding justice.</a:t>
            </a:r>
          </a:p>
          <a:p>
            <a:r>
              <a:rPr lang="en-US" sz="4000" b="1" dirty="0"/>
              <a:t>Rom. 12:19-20 </a:t>
            </a:r>
            <a:r>
              <a:rPr lang="en-US" sz="4000" dirty="0"/>
              <a:t>Beloved, never avenge yourselves, but leave it to the wrath of God, for it is written, "Vengeance is mine, I will repay, says the Lord."  20 To the contrary, "if your enemy is hungry, feed him; if he is thirsty, give him something to drink; for by so doing you will heap burning coals on his head."</a:t>
            </a:r>
          </a:p>
        </p:txBody>
      </p:sp>
    </p:spTree>
    <p:extLst>
      <p:ext uri="{BB962C8B-B14F-4D97-AF65-F5344CB8AC3E}">
        <p14:creationId xmlns:p14="http://schemas.microsoft.com/office/powerpoint/2010/main" val="2653280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485579" y="1526102"/>
            <a:ext cx="11212436" cy="4994516"/>
          </a:xfrm>
        </p:spPr>
        <p:txBody>
          <a:bodyPr>
            <a:normAutofit fontScale="55000" lnSpcReduction="20000"/>
          </a:bodyPr>
          <a:lstStyle/>
          <a:p>
            <a:r>
              <a:rPr lang="en-US" sz="4000" b="1" dirty="0"/>
              <a:t>Christians are called to perform acts of mercy.</a:t>
            </a:r>
          </a:p>
          <a:p>
            <a:pPr marL="0" indent="0">
              <a:buNone/>
            </a:pPr>
            <a:r>
              <a:rPr lang="en-US" sz="4000" dirty="0"/>
              <a:t>“Even the examples of this outrage that I have personally encountered are too many for me to list, if I wished to do so. Let me give you just one example, and you can estimate from it the total extent of their activity throughout Africa and along its coasts. About four months before I wrote this letter, a crowd of people collected from different regions, but particularly from Numidia, were brought here by Galatian merchants to be transported from the shores of Hippo (It is only, or at least mainly, the Galatians who are so eager to engage in this form of commerce). However, a faithful Christian was at hand, who was aware of our practice of performing acts of mercy in such cases; and he brought the news to the church. Immediately, about 120 people were set free by us (though I was absent at the time), some from the ship which they had to board, others from a place where they had been hidden before being put on board. We discovered that barely five or six of these had been sold by their parents. On hearing about the misfortunes that had led the rest of them to the Galatians, via their abductors and kidnappers, hardly one of us could restrain their tears.” </a:t>
            </a:r>
          </a:p>
          <a:p>
            <a:pPr marL="0" indent="0">
              <a:buNone/>
            </a:pPr>
            <a:r>
              <a:rPr lang="en-US" sz="4000" dirty="0"/>
              <a:t>--</a:t>
            </a:r>
            <a:r>
              <a:rPr lang="nb-NO" sz="4000" dirty="0"/>
              <a:t>Augustine, Letter to Alypius (# 10, ca. 428 AD) </a:t>
            </a:r>
            <a:endParaRPr lang="en-US" sz="4000" dirty="0"/>
          </a:p>
        </p:txBody>
      </p:sp>
    </p:spTree>
    <p:extLst>
      <p:ext uri="{BB962C8B-B14F-4D97-AF65-F5344CB8AC3E}">
        <p14:creationId xmlns:p14="http://schemas.microsoft.com/office/powerpoint/2010/main" val="173550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646111" y="2052918"/>
            <a:ext cx="11051903" cy="4467700"/>
          </a:xfrm>
        </p:spPr>
        <p:txBody>
          <a:bodyPr>
            <a:normAutofit fontScale="62500" lnSpcReduction="20000"/>
          </a:bodyPr>
          <a:lstStyle/>
          <a:p>
            <a:r>
              <a:rPr lang="en-US" sz="4000" b="1" dirty="0"/>
              <a:t>Christians are not to retaliate when persecuted for their faith.</a:t>
            </a:r>
          </a:p>
          <a:p>
            <a:r>
              <a:rPr lang="en-US" sz="4000" dirty="0"/>
              <a:t>1 Pet. 2:19-24 For this is a gracious thing, when, mindful of God, one endures sorrows while suffering unjustly.  20 For what credit is it if, when you sin and are beaten for it, you endure? But if when you do good and suffer for it you endure, this is a gracious thing in the sight of God.  21 For to this you have been called, because Christ also suffered for you, leaving you an example, so that you might follow in his steps.  22 He committed no sin, neither was deceit found in his mouth.  23 When he was reviled, he did not revile in return; when he suffered, he did not threaten, but continued entrusting himself to him who judges justly.  24 He himself bore our sins in his body on the tree, that we might die to sin and live to righteousness. By his wounds you have been healed.</a:t>
            </a:r>
          </a:p>
        </p:txBody>
      </p:sp>
    </p:spTree>
    <p:extLst>
      <p:ext uri="{BB962C8B-B14F-4D97-AF65-F5344CB8AC3E}">
        <p14:creationId xmlns:p14="http://schemas.microsoft.com/office/powerpoint/2010/main" val="248610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Outline</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a:bodyPr>
          <a:lstStyle/>
          <a:p>
            <a:r>
              <a:rPr lang="en-US" sz="4000" dirty="0"/>
              <a:t>Overview of the Pacifist View</a:t>
            </a:r>
          </a:p>
          <a:p>
            <a:r>
              <a:rPr lang="en-US" sz="4000" dirty="0"/>
              <a:t>Overview of the Just War View</a:t>
            </a:r>
          </a:p>
          <a:p>
            <a:r>
              <a:rPr lang="en-US" sz="4000" dirty="0"/>
              <a:t>Special Considerations/Questions</a:t>
            </a:r>
          </a:p>
          <a:p>
            <a:r>
              <a:rPr lang="en-US" sz="4000" dirty="0"/>
              <a:t>Spiritual Principles related to war</a:t>
            </a:r>
          </a:p>
        </p:txBody>
      </p:sp>
    </p:spTree>
    <p:extLst>
      <p:ext uri="{BB962C8B-B14F-4D97-AF65-F5344CB8AC3E}">
        <p14:creationId xmlns:p14="http://schemas.microsoft.com/office/powerpoint/2010/main" val="425875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646111" y="2052918"/>
            <a:ext cx="11051903" cy="4467700"/>
          </a:xfrm>
        </p:spPr>
        <p:txBody>
          <a:bodyPr>
            <a:normAutofit/>
          </a:bodyPr>
          <a:lstStyle/>
          <a:p>
            <a:r>
              <a:rPr lang="en-US" sz="4000" b="1" dirty="0"/>
              <a:t>We are called to peace—but sometimes there is a peace that can only be found on the other side of violence.</a:t>
            </a:r>
          </a:p>
          <a:p>
            <a:r>
              <a:rPr lang="en-US" sz="4000" dirty="0"/>
              <a:t>Rom. 12:18 If possible, so far as it depends on you, live peaceably with all. </a:t>
            </a:r>
          </a:p>
        </p:txBody>
      </p:sp>
    </p:spTree>
    <p:extLst>
      <p:ext uri="{BB962C8B-B14F-4D97-AF65-F5344CB8AC3E}">
        <p14:creationId xmlns:p14="http://schemas.microsoft.com/office/powerpoint/2010/main" val="993798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a:xfrm>
            <a:off x="646111" y="452718"/>
            <a:ext cx="9404723" cy="1400530"/>
          </a:xfrm>
        </p:spPr>
        <p:txBody>
          <a:bodyPr/>
          <a:lstStyle/>
          <a:p>
            <a:r>
              <a:rPr lang="en-US" sz="4400" dirty="0"/>
              <a:t>Spiritual Principles Related to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646111" y="2052918"/>
            <a:ext cx="11051903" cy="4467700"/>
          </a:xfrm>
        </p:spPr>
        <p:txBody>
          <a:bodyPr>
            <a:normAutofit fontScale="62500" lnSpcReduction="20000"/>
          </a:bodyPr>
          <a:lstStyle/>
          <a:p>
            <a:r>
              <a:rPr lang="en-US" sz="4000" b="1" dirty="0"/>
              <a:t>We must remember that our ultimate fight is against sin and spiritual darkness.</a:t>
            </a:r>
          </a:p>
          <a:p>
            <a:r>
              <a:rPr lang="en-US" sz="4000" dirty="0"/>
              <a:t>Eph. 6:12-13 ESV  12 For we do not wrestle against flesh and blood, but against the rulers, against the authorities, against the cosmic powers over this present darkness, against the spiritual forces of evil in the heavenly places.  13 Therefore take up the whole armor of God, that you may be able to withstand in the evil day, and having done all, to stand firm.</a:t>
            </a:r>
          </a:p>
          <a:p>
            <a:r>
              <a:rPr lang="en-US" sz="4000" dirty="0"/>
              <a:t>2 Cor. 10:4-5 ESV 4 For the weapons of our warfare are not of the flesh but have divine power to destroy strongholds.  5 We destroy arguments and every lofty opinion raised against the knowledge of God, and take every thought captive to obey Christ,</a:t>
            </a:r>
          </a:p>
        </p:txBody>
      </p:sp>
    </p:spTree>
    <p:extLst>
      <p:ext uri="{BB962C8B-B14F-4D97-AF65-F5344CB8AC3E}">
        <p14:creationId xmlns:p14="http://schemas.microsoft.com/office/powerpoint/2010/main" val="96552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Pacifism</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a:bodyPr>
          <a:lstStyle/>
          <a:p>
            <a:r>
              <a:rPr lang="en-US" sz="4000" dirty="0"/>
              <a:t>Exod. 20:13 You shall not murder.</a:t>
            </a:r>
          </a:p>
          <a:p>
            <a:r>
              <a:rPr lang="en-US" sz="4000" dirty="0"/>
              <a:t>Gen. 9:6 Whoever sheds the blood of man, by man shall his blood be shed, for God made man in his own image.</a:t>
            </a:r>
          </a:p>
        </p:txBody>
      </p:sp>
    </p:spTree>
    <p:extLst>
      <p:ext uri="{BB962C8B-B14F-4D97-AF65-F5344CB8AC3E}">
        <p14:creationId xmlns:p14="http://schemas.microsoft.com/office/powerpoint/2010/main" val="18078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Pacifism</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fontScale="70000" lnSpcReduction="20000"/>
          </a:bodyPr>
          <a:lstStyle/>
          <a:p>
            <a:pPr marL="0" indent="0">
              <a:buNone/>
            </a:pPr>
            <a:r>
              <a:rPr lang="en-US" sz="4000" b="1" dirty="0"/>
              <a:t>Rom. 12:18-21 </a:t>
            </a:r>
          </a:p>
          <a:p>
            <a:pPr marL="0" indent="0">
              <a:buNone/>
            </a:pPr>
            <a:r>
              <a:rPr lang="en-US" sz="4000" dirty="0"/>
              <a:t>If possible, so far as it depends on you, live peaceably with all.  19 Beloved, never avenge yourselves, but leave it to the wrath of God, for it is written, "Vengeance is mine, I will repay, says the Lord."  20 To the contrary, "if your enemy is hungry, feed him; if he is thirsty, give him something to drink; for by so doing you will heap burning coals on his head."  21 Do not be overcome by evil, but overcome evil with good.</a:t>
            </a:r>
          </a:p>
        </p:txBody>
      </p:sp>
    </p:spTree>
    <p:extLst>
      <p:ext uri="{BB962C8B-B14F-4D97-AF65-F5344CB8AC3E}">
        <p14:creationId xmlns:p14="http://schemas.microsoft.com/office/powerpoint/2010/main" val="236221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Pacifism</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832419" y="1437815"/>
            <a:ext cx="10859289" cy="5297213"/>
          </a:xfrm>
        </p:spPr>
        <p:txBody>
          <a:bodyPr>
            <a:normAutofit fontScale="62500" lnSpcReduction="20000"/>
          </a:bodyPr>
          <a:lstStyle/>
          <a:p>
            <a:pPr marL="0" indent="0">
              <a:buNone/>
            </a:pPr>
            <a:r>
              <a:rPr lang="en-US" sz="4000" b="1" dirty="0"/>
              <a:t>Matt. 5:38-48</a:t>
            </a:r>
            <a:r>
              <a:rPr lang="en-US" sz="4000" dirty="0"/>
              <a:t> "You have heard that it was said, 'An eye for an eye and a tooth for a tooth.'  39 But I say to you, Do not resist the one who is evil. But if anyone slaps you on the right cheek, turn to him the other also.  40 And if anyone would sue you and take your tunic, let him have your cloak as well.  41 And if anyone forces you to go one mile, go with him two miles.  42 Give to the one who begs from you, and do not refuse the one who would borrow from you.  43 "You have heard that it was said, 'You shall love your neighbor and hate your enemy.'  44 But I say to you, Love your enemies and pray for those who persecute you,  45 so that you may be sons of your Father who is in heaven. For he makes his sun rise on the evil and on the good, and sends rain on the just and on the unjust.  46 For if you love those who love you, what reward do you have? Do not even the tax collectors do the same?  47 And if you greet only your brothers, what more are you doing than others? Do not even the Gentiles do the same?  48 You therefore must be perfect, as your heavenly Father is perfect.</a:t>
            </a:r>
          </a:p>
        </p:txBody>
      </p:sp>
    </p:spTree>
    <p:extLst>
      <p:ext uri="{BB962C8B-B14F-4D97-AF65-F5344CB8AC3E}">
        <p14:creationId xmlns:p14="http://schemas.microsoft.com/office/powerpoint/2010/main" val="87800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Pacifism</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a:xfrm>
            <a:off x="832419" y="1437815"/>
            <a:ext cx="10859289" cy="5297213"/>
          </a:xfrm>
        </p:spPr>
        <p:txBody>
          <a:bodyPr>
            <a:normAutofit fontScale="70000" lnSpcReduction="20000"/>
          </a:bodyPr>
          <a:lstStyle/>
          <a:p>
            <a:pPr marL="0" indent="0">
              <a:buNone/>
            </a:pPr>
            <a:r>
              <a:rPr lang="en-US" sz="4000" dirty="0"/>
              <a:t>What about Hitler?</a:t>
            </a:r>
          </a:p>
          <a:p>
            <a:pPr marL="0" indent="0">
              <a:buNone/>
            </a:pPr>
            <a:r>
              <a:rPr lang="en-US" sz="4000" dirty="0"/>
              <a:t>“We must live faithfully; we must be humble in our faith and truthful in what we say and do; we must repay evil with good; and we must be peacemakers. This may also mean as a result that the evildoers will kill us. Then, we also shall die. That’s it. There is nothing else—or rather, anything else is only a footnote to this. We are called to live the kingdom as he proclaimed it and be his disciples, come what may. We are, in his words, flowers flourishing and growing wild today, and tomorrow destined for the furnace. We are God’s people, living by faith. The gospel is clear and simple, and I know what the response to the Hitler question must be.”</a:t>
            </a:r>
          </a:p>
        </p:txBody>
      </p:sp>
    </p:spTree>
    <p:extLst>
      <p:ext uri="{BB962C8B-B14F-4D97-AF65-F5344CB8AC3E}">
        <p14:creationId xmlns:p14="http://schemas.microsoft.com/office/powerpoint/2010/main" val="86763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a:bodyPr>
          <a:lstStyle/>
          <a:p>
            <a:pPr marL="0" indent="0">
              <a:buNone/>
            </a:pPr>
            <a:r>
              <a:rPr lang="en-US" sz="4000" dirty="0"/>
              <a:t>Introduction</a:t>
            </a:r>
          </a:p>
          <a:p>
            <a:pPr marL="0" indent="0">
              <a:buNone/>
            </a:pPr>
            <a:endParaRPr lang="en-US" sz="4000" dirty="0"/>
          </a:p>
          <a:p>
            <a:pPr marL="0" indent="0">
              <a:buNone/>
            </a:pPr>
            <a:r>
              <a:rPr lang="en-US" sz="4000" dirty="0"/>
              <a:t>Examples?</a:t>
            </a:r>
          </a:p>
        </p:txBody>
      </p:sp>
    </p:spTree>
    <p:extLst>
      <p:ext uri="{BB962C8B-B14F-4D97-AF65-F5344CB8AC3E}">
        <p14:creationId xmlns:p14="http://schemas.microsoft.com/office/powerpoint/2010/main" val="124502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Criteria: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fontScale="92500" lnSpcReduction="20000"/>
          </a:bodyPr>
          <a:lstStyle/>
          <a:p>
            <a:r>
              <a:rPr lang="en-US" sz="4000" dirty="0"/>
              <a:t>Just cause </a:t>
            </a:r>
          </a:p>
          <a:p>
            <a:r>
              <a:rPr lang="en-US" sz="4000" dirty="0"/>
              <a:t>Just intention </a:t>
            </a:r>
          </a:p>
          <a:p>
            <a:r>
              <a:rPr lang="en-US" sz="4000" dirty="0"/>
              <a:t>Last resort </a:t>
            </a:r>
          </a:p>
          <a:p>
            <a:r>
              <a:rPr lang="en-US" sz="4000" dirty="0"/>
              <a:t>Formal declaration </a:t>
            </a:r>
          </a:p>
          <a:p>
            <a:r>
              <a:rPr lang="en-US" sz="4000" dirty="0"/>
              <a:t>Limited objectives</a:t>
            </a:r>
          </a:p>
          <a:p>
            <a:r>
              <a:rPr lang="en-US" sz="4000" dirty="0"/>
              <a:t>Proportionate means</a:t>
            </a:r>
          </a:p>
          <a:p>
            <a:r>
              <a:rPr lang="en-US" sz="4000" dirty="0"/>
              <a:t>Noncombatant immunity</a:t>
            </a:r>
          </a:p>
        </p:txBody>
      </p:sp>
    </p:spTree>
    <p:extLst>
      <p:ext uri="{BB962C8B-B14F-4D97-AF65-F5344CB8AC3E}">
        <p14:creationId xmlns:p14="http://schemas.microsoft.com/office/powerpoint/2010/main" val="3815318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E9E-87D5-494A-A157-62830C63788A}"/>
              </a:ext>
            </a:extLst>
          </p:cNvPr>
          <p:cNvSpPr>
            <a:spLocks noGrp="1"/>
          </p:cNvSpPr>
          <p:nvPr>
            <p:ph type="title"/>
          </p:nvPr>
        </p:nvSpPr>
        <p:spPr/>
        <p:txBody>
          <a:bodyPr/>
          <a:lstStyle/>
          <a:p>
            <a:r>
              <a:rPr lang="en-US" sz="4400" dirty="0"/>
              <a:t>Just War</a:t>
            </a:r>
            <a:br>
              <a:rPr lang="en-US" sz="4400" dirty="0"/>
            </a:br>
            <a:r>
              <a:rPr lang="en-US" sz="4400" dirty="0"/>
              <a:t>Old Testament Data</a:t>
            </a:r>
          </a:p>
        </p:txBody>
      </p:sp>
      <p:sp>
        <p:nvSpPr>
          <p:cNvPr id="3" name="Content Placeholder 2">
            <a:extLst>
              <a:ext uri="{FF2B5EF4-FFF2-40B4-BE49-F238E27FC236}">
                <a16:creationId xmlns:a16="http://schemas.microsoft.com/office/drawing/2014/main" id="{9C4F84AC-4056-49B0-8384-EB4CB73AAF09}"/>
              </a:ext>
            </a:extLst>
          </p:cNvPr>
          <p:cNvSpPr>
            <a:spLocks noGrp="1"/>
          </p:cNvSpPr>
          <p:nvPr>
            <p:ph idx="1"/>
          </p:nvPr>
        </p:nvSpPr>
        <p:spPr/>
        <p:txBody>
          <a:bodyPr>
            <a:normAutofit fontScale="70000" lnSpcReduction="20000"/>
          </a:bodyPr>
          <a:lstStyle/>
          <a:p>
            <a:r>
              <a:rPr lang="en-US" sz="4000" dirty="0"/>
              <a:t>Preventative Strikes – 2 Sam 5:17-25; 2 Sam. 11:1</a:t>
            </a:r>
          </a:p>
          <a:p>
            <a:r>
              <a:rPr lang="en-US" sz="4000" dirty="0"/>
              <a:t>Defensive Strikes – 1 Kings 20:1</a:t>
            </a:r>
          </a:p>
          <a:p>
            <a:r>
              <a:rPr lang="en-US" sz="4000" dirty="0"/>
              <a:t>Aggressive Strikes – Joshua 6-12</a:t>
            </a:r>
          </a:p>
          <a:p>
            <a:r>
              <a:rPr lang="en-US" sz="4000" dirty="0"/>
              <a:t>From the Old Testament, we must be careful in drawing too many conclusions because the theocratic nation of Israel is markedly different from any other nation.  So all we can conclude is that war is not intrinsically evil.</a:t>
            </a:r>
          </a:p>
          <a:p>
            <a:endParaRPr lang="en-US" sz="4000" dirty="0"/>
          </a:p>
        </p:txBody>
      </p:sp>
    </p:spTree>
    <p:extLst>
      <p:ext uri="{BB962C8B-B14F-4D97-AF65-F5344CB8AC3E}">
        <p14:creationId xmlns:p14="http://schemas.microsoft.com/office/powerpoint/2010/main" val="1913274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230</TotalTime>
  <Words>2242</Words>
  <Application>Microsoft Office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Hot Button Issues</vt:lpstr>
      <vt:lpstr>Outline</vt:lpstr>
      <vt:lpstr>Pacifism</vt:lpstr>
      <vt:lpstr>Pacifism</vt:lpstr>
      <vt:lpstr>Pacifism</vt:lpstr>
      <vt:lpstr>Pacifism</vt:lpstr>
      <vt:lpstr>Just War</vt:lpstr>
      <vt:lpstr>Just War Criteria:</vt:lpstr>
      <vt:lpstr>Just War Old Testament Data</vt:lpstr>
      <vt:lpstr>Just War New Testament Data</vt:lpstr>
      <vt:lpstr>Just War New Testament Data</vt:lpstr>
      <vt:lpstr>Just War New Testament Data</vt:lpstr>
      <vt:lpstr>Just War New Testament Data</vt:lpstr>
      <vt:lpstr>Special Considerations/Questions</vt:lpstr>
      <vt:lpstr>Special Considerations/Questions</vt:lpstr>
      <vt:lpstr>Spiritual Principles Related to War</vt:lpstr>
      <vt:lpstr>Spiritual Principles Related to War</vt:lpstr>
      <vt:lpstr>Spiritual Principles Related to War</vt:lpstr>
      <vt:lpstr>Spiritual Principles Related to War</vt:lpstr>
      <vt:lpstr>Spiritual Principles Related to War</vt:lpstr>
      <vt:lpstr>Spiritual Principles Related to War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Button Issues</dc:title>
  <dc:creator>Nathanael King</dc:creator>
  <cp:lastModifiedBy>Nathanael King</cp:lastModifiedBy>
  <cp:revision>22</cp:revision>
  <dcterms:created xsi:type="dcterms:W3CDTF">2019-06-30T15:08:00Z</dcterms:created>
  <dcterms:modified xsi:type="dcterms:W3CDTF">2019-07-21T09:13:56Z</dcterms:modified>
</cp:coreProperties>
</file>