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7" r:id="rId3"/>
    <p:sldId id="267" r:id="rId4"/>
    <p:sldId id="259" r:id="rId5"/>
    <p:sldId id="260" r:id="rId6"/>
    <p:sldId id="261" r:id="rId7"/>
    <p:sldId id="262" r:id="rId8"/>
    <p:sldId id="263" r:id="rId9"/>
    <p:sldId id="264"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256" r:id="rId46"/>
    <p:sldId id="258" r:id="rId47"/>
    <p:sldId id="26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FFFFFF"/>
        </a:solidFill>
        <a:effectLst/>
      </p:bgPr>
    </p:bg>
    <p:spTree>
      <p:nvGrpSpPr>
        <p:cNvPr id="1" name=""/>
        <p:cNvGrpSpPr/>
        <p:nvPr/>
      </p:nvGrpSpPr>
      <p:grpSpPr>
        <a:xfrm>
          <a:off x="0" y="0"/>
          <a:ext cx="0" cy="0"/>
          <a:chOff x="0" y="0"/>
          <a:chExt cx="0" cy="0"/>
        </a:xfrm>
      </p:grpSpPr>
      <p:sp>
        <p:nvSpPr>
          <p:cNvPr id="166" name="Image"/>
          <p:cNvSpPr>
            <a:spLocks noGrp="1"/>
          </p:cNvSpPr>
          <p:nvPr>
            <p:ph type="pic" sz="half" idx="13"/>
          </p:nvPr>
        </p:nvSpPr>
        <p:spPr>
          <a:xfrm>
            <a:off x="2664531" y="203274"/>
            <a:ext cx="6858003" cy="4574383"/>
          </a:xfrm>
          <a:prstGeom prst="rect">
            <a:avLst/>
          </a:prstGeom>
        </p:spPr>
        <p:txBody>
          <a:bodyPr lIns="91439" tIns="45719" rIns="91439" bIns="45719">
            <a:noAutofit/>
          </a:bodyPr>
          <a:lstStyle/>
          <a:p>
            <a:endParaRPr/>
          </a:p>
        </p:txBody>
      </p:sp>
      <p:sp>
        <p:nvSpPr>
          <p:cNvPr id="167" name="Title Text"/>
          <p:cNvSpPr txBox="1">
            <a:spLocks noGrp="1"/>
          </p:cNvSpPr>
          <p:nvPr>
            <p:ph type="title"/>
          </p:nvPr>
        </p:nvSpPr>
        <p:spPr>
          <a:xfrm>
            <a:off x="2416968" y="4723805"/>
            <a:ext cx="7358064" cy="1000127"/>
          </a:xfrm>
          <a:prstGeom prst="rect">
            <a:avLst/>
          </a:prstGeom>
        </p:spPr>
        <p:txBody>
          <a:bodyPr lIns="26789" tIns="26789" rIns="26789" bIns="26789" anchor="b"/>
          <a:lstStyle>
            <a:lvl1pPr algn="ctr" defTabSz="410755">
              <a:defRPr sz="5600">
                <a:solidFill>
                  <a:srgbClr val="000000"/>
                </a:solidFill>
                <a:latin typeface="Helvetica Neue Medium"/>
                <a:ea typeface="Helvetica Neue Medium"/>
                <a:cs typeface="Helvetica Neue Medium"/>
                <a:sym typeface="Helvetica Neue Medium"/>
              </a:defRPr>
            </a:lvl1pPr>
          </a:lstStyle>
          <a:p>
            <a:r>
              <a:t>Title Text</a:t>
            </a:r>
          </a:p>
        </p:txBody>
      </p:sp>
      <p:sp>
        <p:nvSpPr>
          <p:cNvPr id="168" name="Body Level One…"/>
          <p:cNvSpPr txBox="1">
            <a:spLocks noGrp="1"/>
          </p:cNvSpPr>
          <p:nvPr>
            <p:ph type="body" sz="quarter" idx="1"/>
          </p:nvPr>
        </p:nvSpPr>
        <p:spPr>
          <a:xfrm>
            <a:off x="2416968" y="5732859"/>
            <a:ext cx="7358064" cy="794744"/>
          </a:xfrm>
          <a:prstGeom prst="rect">
            <a:avLst/>
          </a:prstGeom>
        </p:spPr>
        <p:txBody>
          <a:bodyPr lIns="26789" tIns="26789" rIns="26789" bIns="26789"/>
          <a:lstStyle>
            <a:lvl1pPr marL="0" indent="0" algn="ctr" defTabSz="410755">
              <a:lnSpc>
                <a:spcPct val="100000"/>
              </a:lnSpc>
              <a:buClrTx/>
              <a:buSzTx/>
              <a:buFontTx/>
              <a:buNone/>
              <a:defRPr>
                <a:solidFill>
                  <a:srgbClr val="000000"/>
                </a:solidFill>
                <a:latin typeface="Helvetica Neue"/>
                <a:ea typeface="Helvetica Neue"/>
                <a:cs typeface="Helvetica Neue"/>
                <a:sym typeface="Helvetica Neue"/>
              </a:defRPr>
            </a:lvl1pPr>
            <a:lvl2pPr marL="0" indent="0" algn="ctr" defTabSz="410755">
              <a:lnSpc>
                <a:spcPct val="100000"/>
              </a:lnSpc>
              <a:buClrTx/>
              <a:buSzTx/>
              <a:buFontTx/>
              <a:buNone/>
              <a:defRPr>
                <a:solidFill>
                  <a:srgbClr val="000000"/>
                </a:solidFill>
                <a:latin typeface="Helvetica Neue"/>
                <a:ea typeface="Helvetica Neue"/>
                <a:cs typeface="Helvetica Neue"/>
                <a:sym typeface="Helvetica Neue"/>
              </a:defRPr>
            </a:lvl2pPr>
            <a:lvl3pPr marL="0" indent="0" algn="ctr" defTabSz="410755">
              <a:lnSpc>
                <a:spcPct val="100000"/>
              </a:lnSpc>
              <a:buClrTx/>
              <a:buSzTx/>
              <a:buFontTx/>
              <a:buNone/>
              <a:defRPr>
                <a:solidFill>
                  <a:srgbClr val="000000"/>
                </a:solidFill>
                <a:latin typeface="Helvetica Neue"/>
                <a:ea typeface="Helvetica Neue"/>
                <a:cs typeface="Helvetica Neue"/>
                <a:sym typeface="Helvetica Neue"/>
              </a:defRPr>
            </a:lvl3pPr>
            <a:lvl4pPr marL="0" indent="0" algn="ctr" defTabSz="410755">
              <a:lnSpc>
                <a:spcPct val="100000"/>
              </a:lnSpc>
              <a:buClrTx/>
              <a:buSzTx/>
              <a:buFontTx/>
              <a:buNone/>
              <a:defRPr>
                <a:solidFill>
                  <a:srgbClr val="000000"/>
                </a:solidFill>
                <a:latin typeface="Helvetica Neue"/>
                <a:ea typeface="Helvetica Neue"/>
                <a:cs typeface="Helvetica Neue"/>
                <a:sym typeface="Helvetica Neue"/>
              </a:defRPr>
            </a:lvl4pPr>
            <a:lvl5pPr marL="0" indent="0" algn="ctr" defTabSz="410755">
              <a:lnSpc>
                <a:spcPct val="100000"/>
              </a:lnSpc>
              <a:buClrTx/>
              <a:buSzTx/>
              <a:buFontTx/>
              <a:buNone/>
              <a:defRPr>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5974113" y="6536531"/>
            <a:ext cx="239011" cy="236843"/>
          </a:xfrm>
          <a:prstGeom prst="rect">
            <a:avLst/>
          </a:prstGeom>
        </p:spPr>
        <p:txBody>
          <a:bodyPr lIns="26789" tIns="26789" rIns="26789" bIns="26789" anchor="t"/>
          <a:lstStyle>
            <a:lvl1pPr algn="ctr" defTabSz="410755">
              <a:defRPr sz="1067">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8512474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4" name="Title Text"/>
          <p:cNvSpPr txBox="1">
            <a:spLocks noGrp="1"/>
          </p:cNvSpPr>
          <p:nvPr>
            <p:ph type="title"/>
          </p:nvPr>
        </p:nvSpPr>
        <p:spPr>
          <a:xfrm>
            <a:off x="895000" y="2855000"/>
            <a:ext cx="10469600" cy="1148001"/>
          </a:xfrm>
          <a:prstGeom prst="rect">
            <a:avLst/>
          </a:prstGeom>
        </p:spPr>
        <p:txBody>
          <a:bodyPr anchor="ctr"/>
          <a:lstStyle>
            <a:lvl1pPr algn="ctr">
              <a:defRPr sz="4800"/>
            </a:lvl1pPr>
          </a:lstStyle>
          <a:p>
            <a:r>
              <a:t>Title Text</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49366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02378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8" name="Body Level One…"/>
          <p:cNvSpPr txBox="1">
            <a:spLocks noGrp="1"/>
          </p:cNvSpPr>
          <p:nvPr>
            <p:ph type="body" sz="quarter" idx="1"/>
          </p:nvPr>
        </p:nvSpPr>
        <p:spPr>
          <a:xfrm>
            <a:off x="415599" y="5640768"/>
            <a:ext cx="7998403" cy="806801"/>
          </a:xfrm>
          <a:prstGeom prst="rect">
            <a:avLst/>
          </a:prstGeom>
        </p:spPr>
        <p:txBody>
          <a:bodyPr anchor="ctr"/>
          <a:lstStyle>
            <a:lvl1pPr marL="304792" indent="0">
              <a:lnSpc>
                <a:spcPct val="100000"/>
              </a:lnSpc>
              <a:buClrTx/>
              <a:buSzTx/>
              <a:buFontTx/>
              <a:buNone/>
              <a:defRPr sz="2800">
                <a:solidFill>
                  <a:srgbClr val="FFFFFF"/>
                </a:solidFill>
                <a:latin typeface="Oswald"/>
                <a:ea typeface="Oswald"/>
                <a:cs typeface="Oswald"/>
                <a:sym typeface="Oswald"/>
              </a:defRPr>
            </a:lvl1pPr>
            <a:lvl2pPr marL="1430831" indent="-634984">
              <a:lnSpc>
                <a:spcPct val="100000"/>
              </a:lnSpc>
              <a:buClrTx/>
              <a:buSzPts val="2100"/>
              <a:buFontTx/>
              <a:defRPr sz="2800">
                <a:solidFill>
                  <a:srgbClr val="FFFFFF"/>
                </a:solidFill>
                <a:latin typeface="Oswald"/>
                <a:ea typeface="Oswald"/>
                <a:cs typeface="Oswald"/>
                <a:sym typeface="Oswald"/>
              </a:defRPr>
            </a:lvl2pPr>
            <a:lvl3pPr marL="2040416" indent="-634984">
              <a:lnSpc>
                <a:spcPct val="100000"/>
              </a:lnSpc>
              <a:buClrTx/>
              <a:buSzPts val="2100"/>
              <a:buFontTx/>
              <a:defRPr sz="2800">
                <a:solidFill>
                  <a:srgbClr val="FFFFFF"/>
                </a:solidFill>
                <a:latin typeface="Oswald"/>
                <a:ea typeface="Oswald"/>
                <a:cs typeface="Oswald"/>
                <a:sym typeface="Oswald"/>
              </a:defRPr>
            </a:lvl3pPr>
            <a:lvl4pPr marL="2650000" indent="-634984">
              <a:lnSpc>
                <a:spcPct val="100000"/>
              </a:lnSpc>
              <a:buClrTx/>
              <a:buSzPts val="2100"/>
              <a:buFontTx/>
              <a:defRPr sz="2800">
                <a:solidFill>
                  <a:srgbClr val="FFFFFF"/>
                </a:solidFill>
                <a:latin typeface="Oswald"/>
                <a:ea typeface="Oswald"/>
                <a:cs typeface="Oswald"/>
                <a:sym typeface="Oswald"/>
              </a:defRPr>
            </a:lvl4pPr>
            <a:lvl5pPr marL="3259585" indent="-634984">
              <a:lnSpc>
                <a:spcPct val="100000"/>
              </a:lnSpc>
              <a:buClrTx/>
              <a:buSzPts val="2100"/>
              <a:buFontTx/>
              <a:defRPr sz="2800">
                <a:solidFill>
                  <a:srgbClr val="FFFFFF"/>
                </a:solidFill>
                <a:latin typeface="Oswald"/>
                <a:ea typeface="Oswald"/>
                <a:cs typeface="Oswald"/>
                <a:sym typeface="Oswald"/>
              </a:defRPr>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73243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139" name="Line"/>
          <p:cNvSpPr/>
          <p:nvPr/>
        </p:nvSpPr>
        <p:spPr>
          <a:xfrm flipV="1">
            <a:off x="1809750" y="698315"/>
            <a:ext cx="8572501" cy="187"/>
          </a:xfrm>
          <a:prstGeom prst="line">
            <a:avLst/>
          </a:prstGeom>
          <a:ln w="12700">
            <a:solidFill>
              <a:srgbClr val="A6AAA9"/>
            </a:solidFill>
            <a:miter lim="400000"/>
          </a:ln>
        </p:spPr>
        <p:txBody>
          <a:bodyPr lIns="32145" tIns="32145" rIns="32145" bIns="32145"/>
          <a:lstStyle/>
          <a:p>
            <a:pPr algn="ctr" defTabSz="410755">
              <a:defRPr sz="2000">
                <a:latin typeface="Helvetica Light"/>
                <a:ea typeface="Helvetica Light"/>
                <a:cs typeface="Helvetica Light"/>
                <a:sym typeface="Helvetica Light"/>
              </a:defRPr>
            </a:pPr>
            <a:endParaRPr sz="2667"/>
          </a:p>
        </p:txBody>
      </p:sp>
      <p:sp>
        <p:nvSpPr>
          <p:cNvPr id="140" name="Body Level One…"/>
          <p:cNvSpPr txBox="1">
            <a:spLocks noGrp="1"/>
          </p:cNvSpPr>
          <p:nvPr>
            <p:ph type="body" sz="quarter" idx="1"/>
          </p:nvPr>
        </p:nvSpPr>
        <p:spPr>
          <a:xfrm>
            <a:off x="1809750" y="294679"/>
            <a:ext cx="7858127" cy="348260"/>
          </a:xfrm>
          <a:prstGeom prst="rect">
            <a:avLst/>
          </a:prstGeom>
        </p:spPr>
        <p:txBody>
          <a:bodyPr lIns="26789" tIns="26789" rIns="26789" bIns="26789" anchor="b"/>
          <a:lstStyle>
            <a:lvl1pPr marL="0" indent="0" defTabSz="321460">
              <a:lnSpc>
                <a:spcPct val="80000"/>
              </a:lnSpc>
              <a:buClrTx/>
              <a:buSzTx/>
              <a:buFontTx/>
              <a:buNone/>
              <a:defRPr sz="1867" cap="all" spc="93">
                <a:solidFill>
                  <a:srgbClr val="838787"/>
                </a:solidFill>
                <a:latin typeface="DIN Alternate"/>
                <a:ea typeface="DIN Alternate"/>
                <a:cs typeface="DIN Alternate"/>
                <a:sym typeface="DIN Alternate"/>
              </a:defRPr>
            </a:lvl1pPr>
            <a:lvl2pPr marL="834168"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2pPr>
            <a:lvl3pPr marL="1443753"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3pPr>
            <a:lvl4pPr marL="2053338"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4pPr>
            <a:lvl5pPr marL="2662923"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41" name="Title Text"/>
          <p:cNvSpPr txBox="1">
            <a:spLocks noGrp="1"/>
          </p:cNvSpPr>
          <p:nvPr>
            <p:ph type="title"/>
          </p:nvPr>
        </p:nvSpPr>
        <p:spPr>
          <a:xfrm>
            <a:off x="1809750" y="1080493"/>
            <a:ext cx="8572501" cy="508993"/>
          </a:xfrm>
          <a:prstGeom prst="rect">
            <a:avLst/>
          </a:prstGeom>
        </p:spPr>
        <p:txBody>
          <a:bodyPr lIns="26789" tIns="26789" rIns="26789" bIns="26789"/>
          <a:lstStyle>
            <a:lvl1pPr defTabSz="410755">
              <a:lnSpc>
                <a:spcPct val="80000"/>
              </a:lnSpc>
              <a:spcBef>
                <a:spcPts val="1867"/>
              </a:spcBef>
              <a:defRPr cap="all">
                <a:solidFill>
                  <a:srgbClr val="34A5DA"/>
                </a:solidFill>
                <a:latin typeface="DIN Condensed"/>
                <a:ea typeface="DIN Condensed"/>
                <a:cs typeface="DIN Condensed"/>
                <a:sym typeface="DIN Condensed"/>
              </a:defRPr>
            </a:lvl1pPr>
          </a:lstStyle>
          <a:p>
            <a:r>
              <a:t>Title Text</a:t>
            </a:r>
          </a:p>
        </p:txBody>
      </p:sp>
      <p:sp>
        <p:nvSpPr>
          <p:cNvPr id="142" name="Body Level One…"/>
          <p:cNvSpPr txBox="1">
            <a:spLocks noGrp="1"/>
          </p:cNvSpPr>
          <p:nvPr>
            <p:ph type="body" idx="13"/>
          </p:nvPr>
        </p:nvSpPr>
        <p:spPr>
          <a:xfrm>
            <a:off x="1809750" y="1928812"/>
            <a:ext cx="8572501" cy="4295181"/>
          </a:xfrm>
          <a:prstGeom prst="rect">
            <a:avLst/>
          </a:prstGeom>
        </p:spPr>
        <p:txBody>
          <a:bodyPr lIns="26789" tIns="26789" rIns="26789" bIns="26789"/>
          <a:lstStyle>
            <a:lvl1pPr marL="278894" indent="-278894" defTabSz="410755">
              <a:lnSpc>
                <a:spcPct val="100000"/>
              </a:lnSpc>
              <a:spcBef>
                <a:spcPts val="1867"/>
              </a:spcBef>
              <a:buClr>
                <a:srgbClr val="34A5DA"/>
              </a:buClr>
              <a:buSzPct val="104999"/>
              <a:buFont typeface="Avenir Next"/>
              <a:buChar char="▸"/>
              <a:defRPr sz="1600">
                <a:solidFill>
                  <a:srgbClr val="838787"/>
                </a:solidFill>
                <a:latin typeface="Avenir Next Medium"/>
                <a:sym typeface="Avenir Next Medium"/>
              </a:defRPr>
            </a:lvl1pPr>
          </a:lstStyle>
          <a:p>
            <a:pPr marL="209176" indent="-209176" defTabSz="308074">
              <a:lnSpc>
                <a:spcPct val="100000"/>
              </a:lnSpc>
              <a:spcBef>
                <a:spcPts val="1400"/>
              </a:spcBef>
              <a:buClr>
                <a:srgbClr val="34A5DA"/>
              </a:buClr>
              <a:buSzPct val="104999"/>
              <a:buFont typeface="Avenir Next"/>
              <a:buChar char="▸"/>
              <a:defRPr sz="1600">
                <a:solidFill>
                  <a:srgbClr val="838787"/>
                </a:solidFill>
                <a:latin typeface="Avenir Next Medium"/>
                <a:ea typeface="Avenir Next Medium"/>
                <a:cs typeface="Avenir Next Medium"/>
                <a:sym typeface="Avenir Next Medium"/>
              </a:defRPr>
            </a:pPr>
            <a:endParaRPr/>
          </a:p>
        </p:txBody>
      </p:sp>
      <p:sp>
        <p:nvSpPr>
          <p:cNvPr id="143" name="Slide Number"/>
          <p:cNvSpPr txBox="1">
            <a:spLocks noGrp="1"/>
          </p:cNvSpPr>
          <p:nvPr>
            <p:ph type="sldNum" sz="quarter" idx="2"/>
          </p:nvPr>
        </p:nvSpPr>
        <p:spPr>
          <a:xfrm>
            <a:off x="10378818" y="303610"/>
            <a:ext cx="283436" cy="308505"/>
          </a:xfrm>
          <a:prstGeom prst="rect">
            <a:avLst/>
          </a:prstGeom>
        </p:spPr>
        <p:txBody>
          <a:bodyPr lIns="26789" tIns="26789" rIns="26789" bIns="26789" anchor="t"/>
          <a:lstStyle>
            <a:lvl1pPr algn="l" defTabSz="410755">
              <a:lnSpc>
                <a:spcPct val="80000"/>
              </a:lnSpc>
              <a:defRPr sz="1600">
                <a:solidFill>
                  <a:srgbClr val="F7FFFF"/>
                </a:solidFill>
                <a:latin typeface="DIN Alternate"/>
                <a:ea typeface="DIN Alternate"/>
                <a:cs typeface="DIN Alternate"/>
                <a:sym typeface="DIN Alternate"/>
              </a:defRPr>
            </a:lvl1pPr>
          </a:lstStyle>
          <a:p>
            <a:fld id="{86CB4B4D-7CA3-9044-876B-883B54F8677D}" type="slidenum">
              <a:t>‹#›</a:t>
            </a:fld>
            <a:endParaRPr/>
          </a:p>
        </p:txBody>
      </p:sp>
    </p:spTree>
    <p:extLst>
      <p:ext uri="{BB962C8B-B14F-4D97-AF65-F5344CB8AC3E}">
        <p14:creationId xmlns:p14="http://schemas.microsoft.com/office/powerpoint/2010/main" val="232344389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112" name="Line"/>
          <p:cNvSpPr/>
          <p:nvPr/>
        </p:nvSpPr>
        <p:spPr>
          <a:xfrm flipV="1">
            <a:off x="1809750" y="698315"/>
            <a:ext cx="8572501" cy="187"/>
          </a:xfrm>
          <a:prstGeom prst="line">
            <a:avLst/>
          </a:prstGeom>
          <a:ln w="12700">
            <a:solidFill>
              <a:srgbClr val="A6AAA9"/>
            </a:solidFill>
            <a:miter lim="400000"/>
          </a:ln>
        </p:spPr>
        <p:txBody>
          <a:bodyPr lIns="32145" tIns="32145" rIns="32145" bIns="32145"/>
          <a:lstStyle/>
          <a:p>
            <a:pPr algn="ctr" defTabSz="410755">
              <a:defRPr sz="2000">
                <a:latin typeface="Helvetica Light"/>
                <a:ea typeface="Helvetica Light"/>
                <a:cs typeface="Helvetica Light"/>
                <a:sym typeface="Helvetica Light"/>
              </a:defRPr>
            </a:pPr>
            <a:endParaRPr sz="2667"/>
          </a:p>
        </p:txBody>
      </p:sp>
      <p:sp>
        <p:nvSpPr>
          <p:cNvPr id="113" name="Body Level One…"/>
          <p:cNvSpPr txBox="1">
            <a:spLocks noGrp="1"/>
          </p:cNvSpPr>
          <p:nvPr>
            <p:ph type="body" sz="quarter" idx="1"/>
          </p:nvPr>
        </p:nvSpPr>
        <p:spPr>
          <a:xfrm>
            <a:off x="1809750" y="294679"/>
            <a:ext cx="7858127" cy="348260"/>
          </a:xfrm>
          <a:prstGeom prst="rect">
            <a:avLst/>
          </a:prstGeom>
        </p:spPr>
        <p:txBody>
          <a:bodyPr lIns="26789" tIns="26789" rIns="26789" bIns="26789" anchor="b"/>
          <a:lstStyle>
            <a:lvl1pPr marL="0" indent="0" defTabSz="321460">
              <a:lnSpc>
                <a:spcPct val="80000"/>
              </a:lnSpc>
              <a:buClrTx/>
              <a:buSzTx/>
              <a:buFontTx/>
              <a:buNone/>
              <a:defRPr sz="1867" cap="all" spc="93">
                <a:solidFill>
                  <a:srgbClr val="838787"/>
                </a:solidFill>
                <a:latin typeface="DIN Alternate"/>
                <a:ea typeface="DIN Alternate"/>
                <a:cs typeface="DIN Alternate"/>
                <a:sym typeface="DIN Alternate"/>
              </a:defRPr>
            </a:lvl1pPr>
            <a:lvl2pPr marL="834168"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2pPr>
            <a:lvl3pPr marL="1443753"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3pPr>
            <a:lvl4pPr marL="2053338"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4pPr>
            <a:lvl5pPr marL="2662923" indent="-224584" defTabSz="321460">
              <a:lnSpc>
                <a:spcPct val="80000"/>
              </a:lnSpc>
              <a:buClrTx/>
              <a:buSzPct val="75000"/>
              <a:buFontTx/>
              <a:buChar char="•"/>
              <a:defRPr sz="1867" cap="all" spc="93">
                <a:solidFill>
                  <a:srgbClr val="838787"/>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14" name="Image"/>
          <p:cNvSpPr>
            <a:spLocks noGrp="1"/>
          </p:cNvSpPr>
          <p:nvPr>
            <p:ph type="pic" sz="half" idx="13"/>
          </p:nvPr>
        </p:nvSpPr>
        <p:spPr>
          <a:xfrm>
            <a:off x="6524624" y="1080492"/>
            <a:ext cx="3857627" cy="5482829"/>
          </a:xfrm>
          <a:prstGeom prst="rect">
            <a:avLst/>
          </a:prstGeom>
        </p:spPr>
        <p:txBody>
          <a:bodyPr lIns="91439" tIns="45719" rIns="91439" bIns="45719">
            <a:noAutofit/>
          </a:bodyPr>
          <a:lstStyle/>
          <a:p>
            <a:endParaRPr/>
          </a:p>
        </p:txBody>
      </p:sp>
      <p:sp>
        <p:nvSpPr>
          <p:cNvPr id="115" name="Title Text"/>
          <p:cNvSpPr txBox="1">
            <a:spLocks noGrp="1"/>
          </p:cNvSpPr>
          <p:nvPr>
            <p:ph type="title"/>
          </p:nvPr>
        </p:nvSpPr>
        <p:spPr>
          <a:xfrm>
            <a:off x="1809750" y="1080493"/>
            <a:ext cx="4429127" cy="508993"/>
          </a:xfrm>
          <a:prstGeom prst="rect">
            <a:avLst/>
          </a:prstGeom>
        </p:spPr>
        <p:txBody>
          <a:bodyPr lIns="26789" tIns="26789" rIns="26789" bIns="26789"/>
          <a:lstStyle>
            <a:lvl1pPr defTabSz="410755">
              <a:lnSpc>
                <a:spcPct val="80000"/>
              </a:lnSpc>
              <a:spcBef>
                <a:spcPts val="1867"/>
              </a:spcBef>
              <a:defRPr cap="all">
                <a:solidFill>
                  <a:srgbClr val="34A5DA"/>
                </a:solidFill>
                <a:latin typeface="DIN Condensed"/>
                <a:ea typeface="DIN Condensed"/>
                <a:cs typeface="DIN Condensed"/>
                <a:sym typeface="DIN Condensed"/>
              </a:defRPr>
            </a:lvl1pPr>
          </a:lstStyle>
          <a:p>
            <a:r>
              <a:t>Title Text</a:t>
            </a:r>
          </a:p>
        </p:txBody>
      </p:sp>
      <p:sp>
        <p:nvSpPr>
          <p:cNvPr id="116" name="Body Level One…"/>
          <p:cNvSpPr txBox="1">
            <a:spLocks noGrp="1"/>
          </p:cNvSpPr>
          <p:nvPr>
            <p:ph type="body" sz="half" idx="14"/>
          </p:nvPr>
        </p:nvSpPr>
        <p:spPr>
          <a:xfrm>
            <a:off x="1809750" y="1928812"/>
            <a:ext cx="4429127" cy="4295181"/>
          </a:xfrm>
          <a:prstGeom prst="rect">
            <a:avLst/>
          </a:prstGeom>
        </p:spPr>
        <p:txBody>
          <a:bodyPr lIns="26789" tIns="26789" rIns="26789" bIns="26789"/>
          <a:lstStyle>
            <a:lvl1pPr marL="296326" indent="-296326" defTabSz="410755">
              <a:lnSpc>
                <a:spcPct val="100000"/>
              </a:lnSpc>
              <a:spcBef>
                <a:spcPts val="1867"/>
              </a:spcBef>
              <a:buClr>
                <a:srgbClr val="34A5DA"/>
              </a:buClr>
              <a:buSzPct val="104999"/>
              <a:buFont typeface="Avenir Next"/>
              <a:buChar char="▸"/>
              <a:defRPr sz="1400">
                <a:solidFill>
                  <a:srgbClr val="838787"/>
                </a:solidFill>
                <a:latin typeface="Avenir Next Medium"/>
                <a:sym typeface="Avenir Next Medium"/>
              </a:defRPr>
            </a:lvl1pPr>
          </a:lstStyle>
          <a:p>
            <a:pPr marL="222250" indent="-222250" defTabSz="308074">
              <a:lnSpc>
                <a:spcPct val="100000"/>
              </a:lnSpc>
              <a:spcBef>
                <a:spcPts val="1400"/>
              </a:spcBef>
              <a:buClr>
                <a:srgbClr val="34A5DA"/>
              </a:buClr>
              <a:buSzPct val="104999"/>
              <a:buFont typeface="Avenir Next"/>
              <a:buChar char="▸"/>
              <a:defRPr sz="1400">
                <a:solidFill>
                  <a:srgbClr val="838787"/>
                </a:solidFill>
                <a:latin typeface="Avenir Next Medium"/>
                <a:ea typeface="Avenir Next Medium"/>
                <a:cs typeface="Avenir Next Medium"/>
                <a:sym typeface="Avenir Next Medium"/>
              </a:defRPr>
            </a:pPr>
            <a:endParaRPr/>
          </a:p>
        </p:txBody>
      </p:sp>
      <p:sp>
        <p:nvSpPr>
          <p:cNvPr id="117" name="Slide Number"/>
          <p:cNvSpPr txBox="1">
            <a:spLocks noGrp="1"/>
          </p:cNvSpPr>
          <p:nvPr>
            <p:ph type="sldNum" sz="quarter" idx="2"/>
          </p:nvPr>
        </p:nvSpPr>
        <p:spPr>
          <a:xfrm>
            <a:off x="10378818" y="303610"/>
            <a:ext cx="283436" cy="308505"/>
          </a:xfrm>
          <a:prstGeom prst="rect">
            <a:avLst/>
          </a:prstGeom>
        </p:spPr>
        <p:txBody>
          <a:bodyPr lIns="26789" tIns="26789" rIns="26789" bIns="26789" anchor="t"/>
          <a:lstStyle>
            <a:lvl1pPr algn="l" defTabSz="410755">
              <a:lnSpc>
                <a:spcPct val="80000"/>
              </a:lnSpc>
              <a:defRPr sz="1600">
                <a:solidFill>
                  <a:srgbClr val="F7FFFF"/>
                </a:solidFill>
                <a:latin typeface="DIN Alternate"/>
                <a:ea typeface="DIN Alternate"/>
                <a:cs typeface="DIN Alternate"/>
                <a:sym typeface="DIN Alternate"/>
              </a:defRPr>
            </a:lvl1pPr>
          </a:lstStyle>
          <a:p>
            <a:fld id="{86CB4B4D-7CA3-9044-876B-883B54F8677D}" type="slidenum">
              <a:t>‹#›</a:t>
            </a:fld>
            <a:endParaRPr/>
          </a:p>
        </p:txBody>
      </p:sp>
    </p:spTree>
    <p:extLst>
      <p:ext uri="{BB962C8B-B14F-4D97-AF65-F5344CB8AC3E}">
        <p14:creationId xmlns:p14="http://schemas.microsoft.com/office/powerpoint/2010/main" val="275611320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p:bg>
      <p:bgPr>
        <a:solidFill>
          <a:srgbClr val="222222"/>
        </a:solidFill>
        <a:effectLst/>
      </p:bgPr>
    </p:bg>
    <p:spTree>
      <p:nvGrpSpPr>
        <p:cNvPr id="1" name=""/>
        <p:cNvGrpSpPr/>
        <p:nvPr/>
      </p:nvGrpSpPr>
      <p:grpSpPr>
        <a:xfrm>
          <a:off x="0" y="0"/>
          <a:ext cx="0" cy="0"/>
          <a:chOff x="0" y="0"/>
          <a:chExt cx="0" cy="0"/>
        </a:xfrm>
      </p:grpSpPr>
      <p:sp>
        <p:nvSpPr>
          <p:cNvPr id="124" name="Image"/>
          <p:cNvSpPr>
            <a:spLocks noGrp="1"/>
          </p:cNvSpPr>
          <p:nvPr>
            <p:ph type="pic" idx="13"/>
          </p:nvPr>
        </p:nvSpPr>
        <p:spPr>
          <a:xfrm>
            <a:off x="1524000" y="0"/>
            <a:ext cx="9144000" cy="6858000"/>
          </a:xfrm>
          <a:prstGeom prst="rect">
            <a:avLst/>
          </a:prstGeom>
        </p:spPr>
        <p:txBody>
          <a:bodyPr lIns="91439" tIns="45719" rIns="91439" bIns="45719">
            <a:noAutofit/>
          </a:bodyPr>
          <a:lstStyle/>
          <a:p>
            <a:endParaRPr/>
          </a:p>
        </p:txBody>
      </p:sp>
      <p:sp>
        <p:nvSpPr>
          <p:cNvPr id="125" name="Slide Number"/>
          <p:cNvSpPr txBox="1">
            <a:spLocks noGrp="1"/>
          </p:cNvSpPr>
          <p:nvPr>
            <p:ph type="sldNum" sz="quarter" idx="2"/>
          </p:nvPr>
        </p:nvSpPr>
        <p:spPr>
          <a:xfrm>
            <a:off x="10378818" y="303610"/>
            <a:ext cx="283436" cy="308505"/>
          </a:xfrm>
          <a:prstGeom prst="rect">
            <a:avLst/>
          </a:prstGeom>
        </p:spPr>
        <p:txBody>
          <a:bodyPr lIns="26789" tIns="26789" rIns="26789" bIns="26789" anchor="t"/>
          <a:lstStyle>
            <a:lvl1pPr algn="l" defTabSz="410755">
              <a:lnSpc>
                <a:spcPct val="80000"/>
              </a:lnSpc>
              <a:defRPr sz="1600">
                <a:solidFill>
                  <a:srgbClr val="F7FFFF"/>
                </a:solidFill>
                <a:latin typeface="DIN Alternate"/>
                <a:ea typeface="DIN Alternate"/>
                <a:cs typeface="DIN Alternate"/>
                <a:sym typeface="DIN Alternate"/>
              </a:defRPr>
            </a:lvl1pPr>
          </a:lstStyle>
          <a:p>
            <a:fld id="{86CB4B4D-7CA3-9044-876B-883B54F8677D}" type="slidenum">
              <a:t>‹#›</a:t>
            </a:fld>
            <a:endParaRPr/>
          </a:p>
        </p:txBody>
      </p:sp>
    </p:spTree>
    <p:extLst>
      <p:ext uri="{BB962C8B-B14F-4D97-AF65-F5344CB8AC3E}">
        <p14:creationId xmlns:p14="http://schemas.microsoft.com/office/powerpoint/2010/main" val="5209574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 id="2147483674" r:id="rId21"/>
    <p:sldLayoutId id="2147483675" r:id="rId22"/>
    <p:sldLayoutId id="2147483676" r:id="rId23"/>
    <p:sldLayoutId id="2147483677" r:id="rId24"/>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s://cmda.org/article/am-i-my-brothers-keeper/"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Hot Button Issues:…"/>
          <p:cNvSpPr txBox="1">
            <a:spLocks noGrp="1"/>
          </p:cNvSpPr>
          <p:nvPr>
            <p:ph type="ctrTitle"/>
          </p:nvPr>
        </p:nvSpPr>
        <p:spPr>
          <a:prstGeom prst="rect">
            <a:avLst/>
          </a:prstGeom>
        </p:spPr>
        <p:txBody>
          <a:bodyPr/>
          <a:lstStyle/>
          <a:p>
            <a:pPr defTabSz="829034">
              <a:defRPr sz="3264"/>
            </a:pPr>
            <a:r>
              <a:t>Hot Button Issues:</a:t>
            </a:r>
          </a:p>
          <a:p>
            <a:pPr defTabSz="829034">
              <a:defRPr sz="3264"/>
            </a:pPr>
            <a:r>
              <a:t>Abortion and Euthanasia and Capital Punishment </a:t>
            </a:r>
          </a:p>
        </p:txBody>
      </p:sp>
      <p:sp>
        <p:nvSpPr>
          <p:cNvPr id="209" name="Jeff Conner and Nathanael King…"/>
          <p:cNvSpPr txBox="1">
            <a:spLocks noGrp="1"/>
          </p:cNvSpPr>
          <p:nvPr>
            <p:ph type="subTitle" sz="quarter" idx="1"/>
          </p:nvPr>
        </p:nvSpPr>
        <p:spPr>
          <a:xfrm>
            <a:off x="895000" y="4233167"/>
            <a:ext cx="10402000" cy="1457501"/>
          </a:xfrm>
          <a:prstGeom prst="rect">
            <a:avLst/>
          </a:prstGeom>
        </p:spPr>
        <p:txBody>
          <a:bodyPr/>
          <a:lstStyle/>
          <a:p>
            <a:r>
              <a:t>Jeff Conner and Nathanael King</a:t>
            </a:r>
          </a:p>
          <a:p>
            <a:r>
              <a:t>7/28/19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salm 139:13–16…"/>
          <p:cNvSpPr txBox="1">
            <a:spLocks noGrp="1"/>
          </p:cNvSpPr>
          <p:nvPr>
            <p:ph type="title"/>
          </p:nvPr>
        </p:nvSpPr>
        <p:spPr>
          <a:xfrm>
            <a:off x="895000" y="575548"/>
            <a:ext cx="10469600" cy="5706904"/>
          </a:xfrm>
          <a:prstGeom prst="rect">
            <a:avLst/>
          </a:prstGeom>
        </p:spPr>
        <p:txBody>
          <a:bodyPr/>
          <a:lstStyle/>
          <a:p>
            <a:pPr algn="l" defTabSz="1121635">
              <a:defRPr sz="2024">
                <a:latin typeface="+mn-lt"/>
                <a:ea typeface="+mn-ea"/>
                <a:cs typeface="+mn-cs"/>
                <a:sym typeface="Arial"/>
              </a:defRPr>
            </a:pPr>
            <a:r>
              <a:t>Psalm 139:13–16</a:t>
            </a:r>
          </a:p>
          <a:p>
            <a:pPr algn="l" defTabSz="1121635">
              <a:defRPr sz="2024">
                <a:latin typeface="+mn-lt"/>
                <a:ea typeface="+mn-ea"/>
                <a:cs typeface="+mn-cs"/>
                <a:sym typeface="Arial"/>
              </a:defRPr>
            </a:pPr>
            <a:endParaRPr/>
          </a:p>
          <a:p>
            <a:pPr algn="l" defTabSz="1121635">
              <a:defRPr sz="2024">
                <a:latin typeface="+mn-lt"/>
                <a:ea typeface="+mn-ea"/>
                <a:cs typeface="+mn-cs"/>
                <a:sym typeface="Arial"/>
              </a:defRPr>
            </a:pPr>
            <a:r>
              <a:t>	[13] For you formed my inward parts;</a:t>
            </a:r>
          </a:p>
          <a:p>
            <a:pPr algn="l" defTabSz="1121635">
              <a:defRPr sz="2024">
                <a:latin typeface="+mn-lt"/>
                <a:ea typeface="+mn-ea"/>
                <a:cs typeface="+mn-cs"/>
                <a:sym typeface="Arial"/>
              </a:defRPr>
            </a:pPr>
            <a:r>
              <a:t>		you knitted me together in my mother's womb.</a:t>
            </a:r>
          </a:p>
          <a:p>
            <a:pPr algn="l" defTabSz="1121635">
              <a:defRPr sz="2024">
                <a:latin typeface="+mn-lt"/>
                <a:ea typeface="+mn-ea"/>
                <a:cs typeface="+mn-cs"/>
                <a:sym typeface="Arial"/>
              </a:defRPr>
            </a:pPr>
            <a:r>
              <a:t>	[14] I praise you, for I am fearfully and wonderfully made.</a:t>
            </a:r>
          </a:p>
          <a:p>
            <a:pPr algn="l" defTabSz="1121635">
              <a:defRPr sz="2024">
                <a:latin typeface="+mn-lt"/>
                <a:ea typeface="+mn-ea"/>
                <a:cs typeface="+mn-cs"/>
                <a:sym typeface="Arial"/>
              </a:defRPr>
            </a:pPr>
            <a:r>
              <a:t>	Wonderful are your works;</a:t>
            </a:r>
          </a:p>
          <a:p>
            <a:pPr algn="l" defTabSz="1121635">
              <a:defRPr sz="2024">
                <a:latin typeface="+mn-lt"/>
                <a:ea typeface="+mn-ea"/>
                <a:cs typeface="+mn-cs"/>
                <a:sym typeface="Arial"/>
              </a:defRPr>
            </a:pPr>
            <a:r>
              <a:t>		my soul knows it very well.</a:t>
            </a:r>
          </a:p>
          <a:p>
            <a:pPr algn="l" defTabSz="1121635">
              <a:defRPr sz="2024">
                <a:latin typeface="+mn-lt"/>
                <a:ea typeface="+mn-ea"/>
                <a:cs typeface="+mn-cs"/>
                <a:sym typeface="Arial"/>
              </a:defRPr>
            </a:pPr>
            <a:r>
              <a:t>	[15] My frame was not hidden from you,</a:t>
            </a:r>
          </a:p>
          <a:p>
            <a:pPr algn="l" defTabSz="1121635">
              <a:defRPr sz="2024">
                <a:latin typeface="+mn-lt"/>
                <a:ea typeface="+mn-ea"/>
                <a:cs typeface="+mn-cs"/>
                <a:sym typeface="Arial"/>
              </a:defRPr>
            </a:pPr>
            <a:r>
              <a:t>	when I was being made in secret,</a:t>
            </a:r>
          </a:p>
          <a:p>
            <a:pPr algn="l" defTabSz="1121635">
              <a:defRPr sz="2024">
                <a:latin typeface="+mn-lt"/>
                <a:ea typeface="+mn-ea"/>
                <a:cs typeface="+mn-cs"/>
                <a:sym typeface="Arial"/>
              </a:defRPr>
            </a:pPr>
            <a:r>
              <a:t>		intricately woven in the depths of the earth.</a:t>
            </a:r>
          </a:p>
          <a:p>
            <a:pPr algn="l" defTabSz="1121635">
              <a:defRPr sz="2024">
                <a:latin typeface="+mn-lt"/>
                <a:ea typeface="+mn-ea"/>
                <a:cs typeface="+mn-cs"/>
                <a:sym typeface="Arial"/>
              </a:defRPr>
            </a:pPr>
            <a:r>
              <a:t>	[16] Your eyes saw my unformed substance;</a:t>
            </a:r>
          </a:p>
          <a:p>
            <a:pPr algn="l" defTabSz="1121635">
              <a:defRPr sz="2024">
                <a:latin typeface="+mn-lt"/>
                <a:ea typeface="+mn-ea"/>
                <a:cs typeface="+mn-cs"/>
                <a:sym typeface="Arial"/>
              </a:defRPr>
            </a:pPr>
            <a:r>
              <a:t>	in your book were written, every one of them,</a:t>
            </a:r>
          </a:p>
          <a:p>
            <a:pPr algn="l" defTabSz="1121635">
              <a:defRPr sz="2024">
                <a:latin typeface="+mn-lt"/>
                <a:ea typeface="+mn-ea"/>
                <a:cs typeface="+mn-cs"/>
                <a:sym typeface="Arial"/>
              </a:defRPr>
            </a:pPr>
            <a:r>
              <a:t>		the days that were formed for me,</a:t>
            </a:r>
          </a:p>
          <a:p>
            <a:pPr algn="l" defTabSz="1121635">
              <a:defRPr sz="2024">
                <a:latin typeface="+mn-lt"/>
                <a:ea typeface="+mn-ea"/>
                <a:cs typeface="+mn-cs"/>
                <a:sym typeface="Arial"/>
              </a:defRPr>
            </a:pPr>
            <a:r>
              <a:t>		when as yet there was none of them. (ESV)</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salm 22:10…"/>
          <p:cNvSpPr txBox="1">
            <a:spLocks noGrp="1"/>
          </p:cNvSpPr>
          <p:nvPr>
            <p:ph type="title"/>
          </p:nvPr>
        </p:nvSpPr>
        <p:spPr>
          <a:xfrm>
            <a:off x="505533" y="883391"/>
            <a:ext cx="11433411" cy="4734627"/>
          </a:xfrm>
          <a:prstGeom prst="rect">
            <a:avLst/>
          </a:prstGeom>
        </p:spPr>
        <p:txBody>
          <a:bodyPr/>
          <a:lstStyle/>
          <a:p>
            <a:r>
              <a:t>Psalm 22:10</a:t>
            </a:r>
          </a:p>
          <a:p>
            <a:endParaRPr/>
          </a:p>
          <a:p>
            <a:pPr algn="l"/>
            <a:r>
              <a:t>	[10] On you was I cast from my birth,</a:t>
            </a:r>
          </a:p>
          <a:p>
            <a:pPr lvl="4">
              <a:defRPr sz="3600"/>
            </a:pPr>
            <a:r>
              <a:t>		and from my mother's womb</a:t>
            </a:r>
          </a:p>
          <a:p>
            <a:pPr lvl="8">
              <a:defRPr sz="3600"/>
            </a:pPr>
            <a:r>
              <a:t>you have been my God. (ESV)</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Jeremiah 1:5…"/>
          <p:cNvSpPr txBox="1">
            <a:spLocks noGrp="1"/>
          </p:cNvSpPr>
          <p:nvPr>
            <p:ph type="title"/>
          </p:nvPr>
        </p:nvSpPr>
        <p:spPr>
          <a:xfrm>
            <a:off x="522467" y="1280199"/>
            <a:ext cx="11147067" cy="3613852"/>
          </a:xfrm>
          <a:prstGeom prst="rect">
            <a:avLst/>
          </a:prstGeom>
        </p:spPr>
        <p:txBody>
          <a:bodyPr/>
          <a:lstStyle/>
          <a:p>
            <a:pPr defTabSz="938759">
              <a:defRPr sz="2772"/>
            </a:pPr>
            <a:r>
              <a:t>Jeremiah 1:5</a:t>
            </a:r>
          </a:p>
          <a:p>
            <a:pPr defTabSz="938759">
              <a:defRPr sz="2772"/>
            </a:pPr>
            <a:endParaRPr/>
          </a:p>
          <a:p>
            <a:pPr defTabSz="938759">
              <a:defRPr sz="2772"/>
            </a:pPr>
            <a:r>
              <a:t>[5] “Before I formed you in the womb I knew you,</a:t>
            </a:r>
          </a:p>
          <a:p>
            <a:pPr defTabSz="938759">
              <a:defRPr sz="2772"/>
            </a:pPr>
            <a:r>
              <a:t>	and before you were born I consecrated you;</a:t>
            </a:r>
          </a:p>
          <a:p>
            <a:pPr lvl="3" algn="ctr" defTabSz="938759">
              <a:defRPr sz="2772"/>
            </a:pPr>
            <a:r>
              <a:t>	I appointed you a prophet to the nations.” (ESV)</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Exodus 21:22–25…"/>
          <p:cNvSpPr txBox="1">
            <a:spLocks noGrp="1"/>
          </p:cNvSpPr>
          <p:nvPr>
            <p:ph type="title"/>
          </p:nvPr>
        </p:nvSpPr>
        <p:spPr>
          <a:xfrm>
            <a:off x="861200" y="336630"/>
            <a:ext cx="10469600" cy="6184741"/>
          </a:xfrm>
          <a:prstGeom prst="rect">
            <a:avLst/>
          </a:prstGeom>
        </p:spPr>
        <p:txBody>
          <a:bodyPr/>
          <a:lstStyle/>
          <a:p>
            <a:pPr defTabSz="963144">
              <a:defRPr sz="2844"/>
            </a:pPr>
            <a:r>
              <a:t>Exodus 21:22–25</a:t>
            </a:r>
          </a:p>
          <a:p>
            <a:pPr algn="l" defTabSz="963144">
              <a:defRPr sz="2844"/>
            </a:pPr>
            <a:r>
              <a:t>[22] “When men strive together and hit a pregnant woman, so that her children come out, but there is no harm, the one who hit her shall surely be fined, as the woman's husband shall impose on him, and he shall pay as the judges determine. [23] But if there is harm, then you shall pay life for life, [24] eye for eye, tooth for tooth, hand for hand, foot for foot, [25] burn for burn, wound for wound, stripe for stripe. (ESV)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he Misuse of Exodus 21:22-25 by Pro-Choice Advocates…"/>
          <p:cNvSpPr txBox="1">
            <a:spLocks noGrp="1"/>
          </p:cNvSpPr>
          <p:nvPr>
            <p:ph type="title"/>
          </p:nvPr>
        </p:nvSpPr>
        <p:spPr>
          <a:xfrm>
            <a:off x="415599" y="593368"/>
            <a:ext cx="11360803" cy="1354217"/>
          </a:xfrm>
          <a:prstGeom prst="rect">
            <a:avLst/>
          </a:prstGeom>
        </p:spPr>
        <p:txBody>
          <a:bodyPr/>
          <a:lstStyle/>
          <a:p>
            <a:pPr defTabSz="1036294">
              <a:defRPr sz="2550"/>
            </a:pPr>
            <a:r>
              <a:t>The Misuse of Exodus 21:22-25 by Pro-Choice Advocates</a:t>
            </a:r>
          </a:p>
          <a:p>
            <a:pPr lvl="2" defTabSz="1036294">
              <a:defRPr sz="2550"/>
            </a:pPr>
            <a:r>
              <a:t>John Piper</a:t>
            </a:r>
          </a:p>
        </p:txBody>
      </p:sp>
      <p:sp>
        <p:nvSpPr>
          <p:cNvPr id="240" name="Implies birth of children, not specifically “miscarriage”…"/>
          <p:cNvSpPr txBox="1">
            <a:spLocks noGrp="1"/>
          </p:cNvSpPr>
          <p:nvPr>
            <p:ph type="body" idx="1"/>
          </p:nvPr>
        </p:nvSpPr>
        <p:spPr>
          <a:xfrm>
            <a:off x="415599" y="2154964"/>
            <a:ext cx="11360803" cy="3936869"/>
          </a:xfrm>
          <a:prstGeom prst="rect">
            <a:avLst/>
          </a:prstGeom>
        </p:spPr>
        <p:txBody>
          <a:bodyPr/>
          <a:lstStyle/>
          <a:p>
            <a:pPr marL="499860" indent="-374893" defTabSz="999719">
              <a:buSzPts val="2000"/>
              <a:defRPr sz="2050"/>
            </a:pPr>
            <a:r>
              <a:t>Implies birth of children, not specifically “miscarriage”</a:t>
            </a:r>
          </a:p>
          <a:p>
            <a:pPr marL="499860" indent="-374893" defTabSz="999719">
              <a:buSzPts val="2000"/>
              <a:defRPr sz="2050"/>
            </a:pPr>
            <a:r>
              <a:t>Different words used elsewhere for “unformed substance” or stillborn</a:t>
            </a:r>
          </a:p>
          <a:p>
            <a:pPr marL="499860" indent="-374893" defTabSz="999719">
              <a:buSzPts val="2000"/>
              <a:defRPr sz="2050"/>
            </a:pPr>
            <a:r>
              <a:t>Word for “child” used for fully formed children</a:t>
            </a:r>
          </a:p>
          <a:p>
            <a:pPr marL="499860" indent="-374893" defTabSz="999719">
              <a:buSzPts val="2000"/>
              <a:defRPr sz="2050"/>
            </a:pPr>
            <a:r>
              <a:t>“further” is not in the original text</a:t>
            </a:r>
          </a:p>
          <a:p>
            <a:pPr marL="499860" indent="-374893" defTabSz="999719">
              <a:buSzPts val="2000"/>
              <a:defRPr sz="2050"/>
            </a:pPr>
            <a:r>
              <a:t>“If there was injury” implies to either mother or child </a:t>
            </a:r>
          </a:p>
          <a:p>
            <a:pPr marL="499860" indent="-374893" defTabSz="999719">
              <a:buSzPts val="1400"/>
              <a:defRPr sz="1476"/>
            </a:pPr>
            <a:endParaRPr/>
          </a:p>
          <a:p>
            <a:pPr marL="499860" indent="-374893" defTabSz="999719">
              <a:buSzPts val="1400"/>
              <a:defRPr sz="1476"/>
            </a:pPr>
            <a:endParaRPr/>
          </a:p>
          <a:p>
            <a:pPr marL="499860" indent="-374893" defTabSz="999719">
              <a:buSzPts val="1400"/>
              <a:defRPr sz="1476"/>
            </a:pPr>
            <a:r>
              <a:t>https://www.desiringgod.org/articles/the-misuse-of-exodus-21-22-25-by-pro-choice-advocates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What’s the Christian response?"/>
          <p:cNvSpPr txBox="1">
            <a:spLocks noGrp="1"/>
          </p:cNvSpPr>
          <p:nvPr>
            <p:ph type="title"/>
          </p:nvPr>
        </p:nvSpPr>
        <p:spPr>
          <a:prstGeom prst="rect">
            <a:avLst/>
          </a:prstGeom>
        </p:spPr>
        <p:txBody>
          <a:bodyPr/>
          <a:lstStyle/>
          <a:p>
            <a:r>
              <a:t>What’s the Christian response?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hristian duty for the defense of life"/>
          <p:cNvSpPr txBox="1">
            <a:spLocks noGrp="1"/>
          </p:cNvSpPr>
          <p:nvPr>
            <p:ph type="title"/>
          </p:nvPr>
        </p:nvSpPr>
        <p:spPr>
          <a:xfrm>
            <a:off x="415599" y="373234"/>
            <a:ext cx="11360803" cy="763601"/>
          </a:xfrm>
          <a:prstGeom prst="rect">
            <a:avLst/>
          </a:prstGeom>
        </p:spPr>
        <p:txBody>
          <a:bodyPr/>
          <a:lstStyle>
            <a:lvl1pPr defTabSz="768095">
              <a:defRPr sz="2520"/>
            </a:lvl1pPr>
          </a:lstStyle>
          <a:p>
            <a:r>
              <a:t>Christian duty for the defense of life</a:t>
            </a:r>
          </a:p>
        </p:txBody>
      </p:sp>
      <p:sp>
        <p:nvSpPr>
          <p:cNvPr id="245" name="Unborn are unique human beings created by God…"/>
          <p:cNvSpPr txBox="1">
            <a:spLocks noGrp="1"/>
          </p:cNvSpPr>
          <p:nvPr>
            <p:ph type="body" idx="1"/>
          </p:nvPr>
        </p:nvSpPr>
        <p:spPr>
          <a:xfrm>
            <a:off x="415599" y="1222110"/>
            <a:ext cx="11360803" cy="4869724"/>
          </a:xfrm>
          <a:prstGeom prst="rect">
            <a:avLst/>
          </a:prstGeom>
        </p:spPr>
        <p:txBody>
          <a:bodyPr/>
          <a:lstStyle/>
          <a:p>
            <a:pPr marL="591297" indent="-443473" defTabSz="1182594">
              <a:buSzPts val="1700"/>
              <a:defRPr sz="1746"/>
            </a:pPr>
            <a:r>
              <a:t>Unborn are unique human beings created by God</a:t>
            </a:r>
          </a:p>
          <a:p>
            <a:pPr marL="0" indent="0" defTabSz="1182594">
              <a:buClrTx/>
              <a:buSzTx/>
              <a:buNone/>
              <a:defRPr sz="1746"/>
            </a:pPr>
            <a:endParaRPr/>
          </a:p>
          <a:p>
            <a:pPr marL="0" indent="0" defTabSz="1182594">
              <a:buClrTx/>
              <a:buSzTx/>
              <a:buNone/>
              <a:defRPr sz="1746"/>
            </a:pPr>
            <a:r>
              <a:t>Proverbs 24:11–12:</a:t>
            </a:r>
          </a:p>
          <a:p>
            <a:pPr marL="0" lvl="4" indent="1182594" algn="just" defTabSz="1182594">
              <a:buClrTx/>
              <a:buSzTx/>
              <a:buNone/>
              <a:defRPr sz="1746"/>
            </a:pPr>
            <a:r>
              <a:t>[11] Rescue those who are being taken away to death;</a:t>
            </a:r>
          </a:p>
          <a:p>
            <a:pPr marL="0" lvl="2" indent="591297" algn="just" defTabSz="1182594">
              <a:buClrTx/>
              <a:buSzTx/>
              <a:buNone/>
              <a:defRPr sz="1746"/>
            </a:pPr>
            <a:r>
              <a:t>	hold back those who are stumbling to the slaughter.</a:t>
            </a:r>
          </a:p>
          <a:p>
            <a:pPr marL="0" indent="0" defTabSz="1182594">
              <a:buClrTx/>
              <a:buSzTx/>
              <a:buNone/>
              <a:defRPr sz="1746"/>
            </a:pPr>
            <a:r>
              <a:t>	[12] If you say, “Behold, we did not know this,”</a:t>
            </a:r>
          </a:p>
          <a:p>
            <a:pPr marL="0" indent="0" defTabSz="1182594">
              <a:buClrTx/>
              <a:buSzTx/>
              <a:buNone/>
              <a:defRPr sz="1746"/>
            </a:pPr>
            <a:r>
              <a:t>	does not he who weighs the heart perceive it?</a:t>
            </a:r>
          </a:p>
          <a:p>
            <a:pPr marL="0" lvl="4" indent="1182594" defTabSz="1182594">
              <a:buClrTx/>
              <a:buSzTx/>
              <a:buNone/>
              <a:defRPr sz="1746"/>
            </a:pPr>
            <a:r>
              <a:t>Does not he who keeps watch over your soul know it, and will he not repay man according to his work? (ESV)</a:t>
            </a:r>
          </a:p>
          <a:p>
            <a:pPr marL="0" lvl="4" indent="1182594" defTabSz="1182594">
              <a:buClrTx/>
              <a:buSzTx/>
              <a:buNone/>
              <a:defRPr sz="1746"/>
            </a:pPr>
            <a:endParaRPr/>
          </a:p>
          <a:p>
            <a:pPr marL="0" lvl="4" indent="1182594" defTabSz="1182594">
              <a:buClrTx/>
              <a:buSzTx/>
              <a:buNone/>
              <a:defRPr sz="1746"/>
            </a:pPr>
            <a:r>
              <a:t>https://www.desiringgod.org/messages/rescuing-unborn-children-required-and-right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hristian response"/>
          <p:cNvSpPr txBox="1">
            <a:spLocks noGrp="1"/>
          </p:cNvSpPr>
          <p:nvPr>
            <p:ph type="title"/>
          </p:nvPr>
        </p:nvSpPr>
        <p:spPr>
          <a:prstGeom prst="rect">
            <a:avLst/>
          </a:prstGeom>
        </p:spPr>
        <p:txBody>
          <a:bodyPr/>
          <a:lstStyle>
            <a:lvl1pPr defTabSz="768095">
              <a:defRPr sz="2520"/>
            </a:lvl1pPr>
          </a:lstStyle>
          <a:p>
            <a:r>
              <a:t>Christian response</a:t>
            </a:r>
          </a:p>
        </p:txBody>
      </p:sp>
      <p:sp>
        <p:nvSpPr>
          <p:cNvPr id="248" name="Compassion…"/>
          <p:cNvSpPr txBox="1">
            <a:spLocks noGrp="1"/>
          </p:cNvSpPr>
          <p:nvPr>
            <p:ph type="body" idx="1"/>
          </p:nvPr>
        </p:nvSpPr>
        <p:spPr>
          <a:prstGeom prst="rect">
            <a:avLst/>
          </a:prstGeom>
        </p:spPr>
        <p:txBody>
          <a:bodyPr/>
          <a:lstStyle/>
          <a:p>
            <a:pPr marL="451091" indent="-338318" defTabSz="902184">
              <a:buSzPts val="2500"/>
              <a:defRPr sz="2516"/>
            </a:pPr>
            <a:r>
              <a:t>Compassion</a:t>
            </a:r>
          </a:p>
          <a:p>
            <a:pPr marL="927246" lvl="1" indent="-338318" defTabSz="902184">
              <a:buSzPts val="2500"/>
              <a:buChar char="●"/>
              <a:defRPr sz="2516"/>
            </a:pPr>
            <a:r>
              <a:t>Magnitude of problem</a:t>
            </a:r>
          </a:p>
          <a:p>
            <a:pPr marL="927246" lvl="1" indent="-338318" defTabSz="902184">
              <a:buSzPts val="2500"/>
              <a:buChar char="●"/>
              <a:defRPr sz="2516"/>
            </a:pPr>
            <a:r>
              <a:t>Not studied</a:t>
            </a:r>
          </a:p>
          <a:p>
            <a:pPr marL="451091" indent="-338318" defTabSz="902184">
              <a:buSzPts val="2500"/>
              <a:defRPr sz="2516"/>
            </a:pPr>
            <a:r>
              <a:t>Redemption/hope</a:t>
            </a:r>
          </a:p>
          <a:p>
            <a:pPr marL="0" indent="0" defTabSz="902184">
              <a:buClrTx/>
              <a:buSzTx/>
              <a:buNone/>
              <a:defRPr sz="2294"/>
            </a:pPr>
            <a:endParaRPr/>
          </a:p>
          <a:p>
            <a:pPr marL="0" indent="0" defTabSz="902184">
              <a:buClrTx/>
              <a:buSzTx/>
              <a:buNone/>
              <a:defRPr sz="1998"/>
            </a:pPr>
            <a:r>
              <a:t>Ephesians 4:15:</a:t>
            </a:r>
          </a:p>
          <a:p>
            <a:pPr marL="0" indent="0" defTabSz="902184">
              <a:buClrTx/>
              <a:buSzTx/>
              <a:buNone/>
              <a:defRPr sz="1998"/>
            </a:pPr>
            <a:r>
              <a:t>[15] Rather, speaking the truth in love, we are to grow up in every way into him who is the head, into Christ, (ESV)</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 descr="Image"/>
          <p:cNvPicPr>
            <a:picLocks noChangeAspect="1"/>
          </p:cNvPicPr>
          <p:nvPr/>
        </p:nvPicPr>
        <p:blipFill>
          <a:blip r:embed="rId2"/>
          <a:stretch>
            <a:fillRect/>
          </a:stretch>
        </p:blipFill>
        <p:spPr>
          <a:xfrm>
            <a:off x="1523999" y="825499"/>
            <a:ext cx="9144003" cy="5207003"/>
          </a:xfrm>
          <a:prstGeom prst="rect">
            <a:avLst/>
          </a:prstGeom>
          <a:ln w="12700">
            <a:miter lim="400000"/>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rrent debate"/>
          <p:cNvSpPr txBox="1">
            <a:spLocks noGrp="1"/>
          </p:cNvSpPr>
          <p:nvPr>
            <p:ph type="title"/>
          </p:nvPr>
        </p:nvSpPr>
        <p:spPr>
          <a:prstGeom prst="rect">
            <a:avLst/>
          </a:prstGeom>
        </p:spPr>
        <p:txBody>
          <a:bodyPr/>
          <a:lstStyle>
            <a:lvl1pPr defTabSz="768095">
              <a:defRPr sz="2520"/>
            </a:lvl1pPr>
          </a:lstStyle>
          <a:p>
            <a:r>
              <a:t>Current debate</a:t>
            </a:r>
          </a:p>
        </p:txBody>
      </p:sp>
      <p:sp>
        <p:nvSpPr>
          <p:cNvPr id="253" name="Revolves around personhood…"/>
          <p:cNvSpPr txBox="1">
            <a:spLocks noGrp="1"/>
          </p:cNvSpPr>
          <p:nvPr>
            <p:ph type="body" idx="1"/>
          </p:nvPr>
        </p:nvSpPr>
        <p:spPr>
          <a:prstGeom prst="rect">
            <a:avLst/>
          </a:prstGeom>
        </p:spPr>
        <p:txBody>
          <a:bodyPr/>
          <a:lstStyle/>
          <a:p>
            <a:pPr>
              <a:buSzPts val="3100"/>
              <a:defRPr sz="3100"/>
            </a:pPr>
            <a:r>
              <a:t>Revolves around personhood</a:t>
            </a:r>
          </a:p>
          <a:p>
            <a:pPr>
              <a:buSzPts val="3100"/>
              <a:defRPr sz="3100"/>
            </a:pPr>
            <a:r>
              <a:t>Pro-choice advocates concede that it is life</a:t>
            </a:r>
          </a:p>
          <a:p>
            <a:pPr marL="1253035" lvl="1" indent="-457189">
              <a:buSzPts val="3100"/>
              <a:buChar char="●"/>
              <a:defRPr sz="3100"/>
            </a:pPr>
            <a:r>
              <a:t>It’s less valuable life or a life that can be justifiably taken. </a:t>
            </a:r>
          </a:p>
          <a:p>
            <a:pPr>
              <a:buSzPts val="3100"/>
              <a:defRPr sz="3100"/>
            </a:pPr>
            <a:r>
              <a:t>A woman’s autonomy and rights currently trump the unborn child’s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 descr="Image"/>
          <p:cNvPicPr>
            <a:picLocks noGrp="1" noChangeAspect="1"/>
          </p:cNvPicPr>
          <p:nvPr>
            <p:ph type="pic" idx="13"/>
          </p:nvPr>
        </p:nvPicPr>
        <p:blipFill>
          <a:blip r:embed="rId2"/>
          <a:srcRect t="24939"/>
          <a:stretch>
            <a:fillRect/>
          </a:stretch>
        </p:blipFill>
        <p:spPr>
          <a:xfrm>
            <a:off x="2667001" y="473274"/>
            <a:ext cx="7276524" cy="5461809"/>
          </a:xfrm>
          <a:prstGeom prst="rect">
            <a:avLst/>
          </a:prstGeom>
        </p:spPr>
      </p:pic>
      <p:sp>
        <p:nvSpPr>
          <p:cNvPr id="212" name="Title"/>
          <p:cNvSpPr txBox="1">
            <a:spLocks noGrp="1"/>
          </p:cNvSpPr>
          <p:nvPr>
            <p:ph type="title"/>
          </p:nvPr>
        </p:nvSpPr>
        <p:spPr>
          <a:prstGeom prst="rect">
            <a:avLst/>
          </a:prstGeom>
        </p:spPr>
        <p:txBody>
          <a:bodyPr/>
          <a:lstStyle/>
          <a:p>
            <a:endParaRPr/>
          </a:p>
        </p:txBody>
      </p:sp>
      <p:sp>
        <p:nvSpPr>
          <p:cNvPr id="213" name="Body"/>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ersonhood"/>
          <p:cNvSpPr txBox="1">
            <a:spLocks noGrp="1"/>
          </p:cNvSpPr>
          <p:nvPr>
            <p:ph type="title"/>
          </p:nvPr>
        </p:nvSpPr>
        <p:spPr>
          <a:prstGeom prst="rect">
            <a:avLst/>
          </a:prstGeom>
        </p:spPr>
        <p:txBody>
          <a:bodyPr/>
          <a:lstStyle>
            <a:lvl1pPr defTabSz="768095">
              <a:defRPr sz="2520"/>
            </a:lvl1pPr>
          </a:lstStyle>
          <a:p>
            <a:r>
              <a:t>Personhood</a:t>
            </a:r>
          </a:p>
        </p:txBody>
      </p:sp>
      <p:sp>
        <p:nvSpPr>
          <p:cNvPr id="256" name="Even non-Christian philosophers acknowledge some intrinsic value to human life…"/>
          <p:cNvSpPr txBox="1">
            <a:spLocks noGrp="1"/>
          </p:cNvSpPr>
          <p:nvPr>
            <p:ph type="body" idx="1"/>
          </p:nvPr>
        </p:nvSpPr>
        <p:spPr>
          <a:prstGeom prst="rect">
            <a:avLst/>
          </a:prstGeom>
        </p:spPr>
        <p:txBody>
          <a:bodyPr/>
          <a:lstStyle/>
          <a:p>
            <a:pPr>
              <a:buSzPts val="2500"/>
              <a:defRPr sz="2500"/>
            </a:pPr>
            <a:r>
              <a:t>Even non-Christian philosophers acknowledge some intrinsic value to human life</a:t>
            </a:r>
          </a:p>
          <a:p>
            <a:pPr>
              <a:buSzPts val="2500"/>
              <a:defRPr sz="2500"/>
            </a:pPr>
            <a:r>
              <a:t>Where is the soul?</a:t>
            </a:r>
          </a:p>
          <a:p>
            <a:pPr marL="1253035" lvl="1" indent="-457189">
              <a:buSzPts val="2500"/>
              <a:buChar char="●"/>
              <a:defRPr sz="2500"/>
            </a:pPr>
            <a:r>
              <a:t>Science can’t fully answer this question</a:t>
            </a:r>
          </a:p>
          <a:p>
            <a:pPr marL="1253035" lvl="1" indent="-457189">
              <a:buSzPts val="2500"/>
              <a:buChar char="●"/>
              <a:defRPr sz="2500"/>
            </a:pPr>
            <a:r>
              <a:t>https://cct.biola.edu/neuroscience-the-soul/Research in neurosciences</a:t>
            </a:r>
          </a:p>
          <a:p>
            <a:pPr>
              <a:buSzPts val="2500"/>
              <a:defRPr sz="2500"/>
            </a:pPr>
            <a:r>
              <a:t>NDEs- Near death experiences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stretch>
            <a:fillRect/>
          </a:stretch>
        </p:blipFill>
        <p:spPr>
          <a:xfrm>
            <a:off x="3404956" y="0"/>
            <a:ext cx="5382088" cy="6858000"/>
          </a:xfrm>
          <a:prstGeom prst="rect">
            <a:avLst/>
          </a:prstGeom>
          <a:ln w="12700">
            <a:miter lim="400000"/>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he S.L.E.D. Test…"/>
          <p:cNvSpPr txBox="1">
            <a:spLocks noGrp="1"/>
          </p:cNvSpPr>
          <p:nvPr>
            <p:ph type="title"/>
          </p:nvPr>
        </p:nvSpPr>
        <p:spPr>
          <a:xfrm>
            <a:off x="2193726" y="178593"/>
            <a:ext cx="7804549" cy="2261968"/>
          </a:xfrm>
          <a:prstGeom prst="rect">
            <a:avLst/>
          </a:prstGeom>
        </p:spPr>
        <p:txBody>
          <a:bodyPr/>
          <a:lstStyle/>
          <a:p>
            <a:pPr>
              <a:defRPr sz="4400"/>
            </a:pPr>
            <a:r>
              <a:t>The S.L.E.D. Test</a:t>
            </a:r>
          </a:p>
          <a:p>
            <a:pPr>
              <a:defRPr sz="1800"/>
            </a:pPr>
            <a:r>
              <a:t>“The Moral Question of Abortion”</a:t>
            </a:r>
          </a:p>
          <a:p>
            <a:pPr>
              <a:defRPr sz="1800"/>
            </a:pPr>
            <a:r>
              <a:t>Dr. Stephen Schwartz</a:t>
            </a:r>
          </a:p>
        </p:txBody>
      </p:sp>
      <p:sp>
        <p:nvSpPr>
          <p:cNvPr id="261" name="S-  Size…"/>
          <p:cNvSpPr txBox="1">
            <a:spLocks noGrp="1"/>
          </p:cNvSpPr>
          <p:nvPr>
            <p:ph type="body" idx="1"/>
          </p:nvPr>
        </p:nvSpPr>
        <p:spPr>
          <a:xfrm>
            <a:off x="2131385" y="2063807"/>
            <a:ext cx="8838737" cy="4012821"/>
          </a:xfrm>
          <a:prstGeom prst="rect">
            <a:avLst/>
          </a:prstGeom>
        </p:spPr>
        <p:txBody>
          <a:bodyPr/>
          <a:lstStyle/>
          <a:p>
            <a:pPr marL="296326" indent="-296326">
              <a:defRPr sz="2500"/>
            </a:pPr>
            <a:r>
              <a:t>S-  Size</a:t>
            </a:r>
          </a:p>
          <a:p>
            <a:pPr marL="296326" indent="-296326">
              <a:defRPr sz="2500"/>
            </a:pPr>
            <a:r>
              <a:t>L-  Level of Development</a:t>
            </a:r>
          </a:p>
          <a:p>
            <a:pPr marL="296326" indent="-296326">
              <a:defRPr sz="2500"/>
            </a:pPr>
            <a:r>
              <a:t>E-  Environment</a:t>
            </a:r>
          </a:p>
          <a:p>
            <a:pPr marL="296326" indent="-296326">
              <a:defRPr sz="2500"/>
            </a:pPr>
            <a:r>
              <a:t>D-  Degree of Dependency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What about a woman’s right to her own body?"/>
          <p:cNvSpPr txBox="1">
            <a:spLocks noGrp="1"/>
          </p:cNvSpPr>
          <p:nvPr>
            <p:ph type="title"/>
          </p:nvPr>
        </p:nvSpPr>
        <p:spPr>
          <a:prstGeom prst="rect">
            <a:avLst/>
          </a:prstGeom>
        </p:spPr>
        <p:txBody>
          <a:bodyPr/>
          <a:lstStyle>
            <a:lvl1pPr defTabSz="749808">
              <a:defRPr sz="2952"/>
            </a:lvl1pPr>
          </a:lstStyle>
          <a:p>
            <a:r>
              <a:t>What about a woman’s right to her own body?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What about in cases of rape and incest?"/>
          <p:cNvSpPr txBox="1">
            <a:spLocks noGrp="1"/>
          </p:cNvSpPr>
          <p:nvPr>
            <p:ph type="title"/>
          </p:nvPr>
        </p:nvSpPr>
        <p:spPr>
          <a:prstGeom prst="rect">
            <a:avLst/>
          </a:prstGeom>
        </p:spPr>
        <p:txBody>
          <a:bodyPr/>
          <a:lstStyle>
            <a:lvl1pPr defTabSz="859536">
              <a:defRPr sz="3384"/>
            </a:lvl1pPr>
          </a:lstStyle>
          <a:p>
            <a:r>
              <a:t>What about in cases of rape and incest?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hat about for the health of the mother?"/>
          <p:cNvSpPr txBox="1">
            <a:spLocks noGrp="1"/>
          </p:cNvSpPr>
          <p:nvPr>
            <p:ph type="title"/>
          </p:nvPr>
        </p:nvSpPr>
        <p:spPr>
          <a:prstGeom prst="rect">
            <a:avLst/>
          </a:prstGeom>
        </p:spPr>
        <p:txBody>
          <a:bodyPr/>
          <a:lstStyle>
            <a:lvl1pPr defTabSz="850391">
              <a:defRPr sz="3348"/>
            </a:lvl1pPr>
          </a:lstStyle>
          <a:p>
            <a:r>
              <a:t>What about for the health of the mother?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What about vaccines that contain aborted fetuses?"/>
          <p:cNvSpPr txBox="1">
            <a:spLocks noGrp="1"/>
          </p:cNvSpPr>
          <p:nvPr>
            <p:ph type="title"/>
          </p:nvPr>
        </p:nvSpPr>
        <p:spPr>
          <a:prstGeom prst="rect">
            <a:avLst/>
          </a:prstGeom>
        </p:spPr>
        <p:txBody>
          <a:bodyPr/>
          <a:lstStyle>
            <a:lvl1pPr defTabSz="768095">
              <a:defRPr sz="2520"/>
            </a:lvl1pPr>
          </a:lstStyle>
          <a:p>
            <a:r>
              <a:t>What about vaccines that contain aborted fetuses?</a:t>
            </a:r>
          </a:p>
        </p:txBody>
      </p:sp>
      <p:sp>
        <p:nvSpPr>
          <p:cNvPr id="270" name="Two cell lines from two aborted fetus in the 1960s…"/>
          <p:cNvSpPr txBox="1">
            <a:spLocks noGrp="1"/>
          </p:cNvSpPr>
          <p:nvPr>
            <p:ph type="body" idx="1"/>
          </p:nvPr>
        </p:nvSpPr>
        <p:spPr>
          <a:prstGeom prst="rect">
            <a:avLst/>
          </a:prstGeom>
        </p:spPr>
        <p:txBody>
          <a:bodyPr/>
          <a:lstStyle/>
          <a:p>
            <a:endParaRPr/>
          </a:p>
          <a:p>
            <a:pPr>
              <a:buSzPts val="2300"/>
              <a:defRPr sz="2300"/>
            </a:pPr>
            <a:r>
              <a:t>Two cell lines from two aborted fetus in the 1960s</a:t>
            </a:r>
          </a:p>
          <a:p>
            <a:pPr>
              <a:buSzPts val="2300"/>
              <a:defRPr sz="2300"/>
            </a:pPr>
            <a:r>
              <a:t>The children were not aborted for the use of their lung tissue </a:t>
            </a:r>
          </a:p>
          <a:p>
            <a:pPr>
              <a:buSzPts val="2300"/>
              <a:defRPr sz="2300"/>
            </a:pPr>
            <a:r>
              <a:t>Used only in Hepatitis A vaccine and rubella</a:t>
            </a:r>
          </a:p>
          <a:p>
            <a:pPr>
              <a:buSzPts val="2300"/>
              <a:defRPr sz="2300"/>
            </a:pPr>
            <a:r>
              <a:t>Using the cells is not complicit in the act of the abortion </a:t>
            </a:r>
          </a:p>
          <a:p>
            <a:pPr>
              <a:buSzPts val="2300"/>
              <a:defRPr sz="2300"/>
            </a:pPr>
            <a:r>
              <a:t>Other implications</a:t>
            </a:r>
          </a:p>
          <a:p>
            <a:pPr>
              <a:buSzPts val="2300"/>
              <a:defRPr sz="2300"/>
            </a:pPr>
            <a:r>
              <a:rPr u="sng">
                <a:solidFill>
                  <a:schemeClr val="accent5"/>
                </a:solidFill>
                <a:uFill>
                  <a:solidFill>
                    <a:schemeClr val="accent5"/>
                  </a:solidFill>
                </a:uFill>
                <a:hlinkClick r:id="rId2"/>
              </a:rPr>
              <a:t>https://cmda.org/article/am-i-my-brothers-keeper/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
          <p:cNvSpPr txBox="1">
            <a:spLocks noGrp="1"/>
          </p:cNvSpPr>
          <p:nvPr>
            <p:ph type="body" sz="quarter" idx="1"/>
          </p:nvPr>
        </p:nvSpPr>
        <p:spPr>
          <a:prstGeom prst="rect">
            <a:avLst/>
          </a:prstGeom>
        </p:spPr>
        <p:txBody>
          <a:bodyPr/>
          <a:lstStyle/>
          <a:p>
            <a:pPr>
              <a:defRPr spc="51"/>
            </a:pPr>
            <a:endParaRPr/>
          </a:p>
        </p:txBody>
      </p:sp>
      <p:sp>
        <p:nvSpPr>
          <p:cNvPr id="273" name="Infanticide"/>
          <p:cNvSpPr txBox="1">
            <a:spLocks noGrp="1"/>
          </p:cNvSpPr>
          <p:nvPr>
            <p:ph type="title"/>
          </p:nvPr>
        </p:nvSpPr>
        <p:spPr>
          <a:xfrm>
            <a:off x="1809750" y="214313"/>
            <a:ext cx="8572501" cy="508993"/>
          </a:xfrm>
          <a:prstGeom prst="rect">
            <a:avLst/>
          </a:prstGeom>
        </p:spPr>
        <p:txBody>
          <a:bodyPr/>
          <a:lstStyle>
            <a:lvl1pPr defTabSz="246458">
              <a:spcBef>
                <a:spcPts val="1100"/>
              </a:spcBef>
              <a:defRPr sz="2400"/>
            </a:lvl1pPr>
          </a:lstStyle>
          <a:p>
            <a:r>
              <a:t>Infanticide</a:t>
            </a:r>
          </a:p>
        </p:txBody>
      </p:sp>
      <p:sp>
        <p:nvSpPr>
          <p:cNvPr id="274" name="“Post-birth abortion”…"/>
          <p:cNvSpPr txBox="1">
            <a:spLocks noGrp="1"/>
          </p:cNvSpPr>
          <p:nvPr>
            <p:ph type="body" idx="13"/>
          </p:nvPr>
        </p:nvSpPr>
        <p:spPr>
          <a:xfrm>
            <a:off x="985738" y="934573"/>
            <a:ext cx="10220525" cy="57488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45841" indent="-245841" defTabSz="328602">
              <a:spcBef>
                <a:spcPts val="1467"/>
              </a:spcBef>
              <a:defRPr>
                <a:solidFill>
                  <a:srgbClr val="838787"/>
                </a:solidFill>
                <a:latin typeface="Avenir Next Medium"/>
                <a:ea typeface="Avenir Next Medium"/>
                <a:cs typeface="Avenir Next Medium"/>
                <a:sym typeface="Avenir Next Medium"/>
              </a:defRPr>
            </a:pPr>
            <a:r>
              <a:t>“Post-birth abortion” </a:t>
            </a:r>
          </a:p>
          <a:p>
            <a:pPr marL="0" indent="0" defTabSz="257168">
              <a:lnSpc>
                <a:spcPts val="2933"/>
              </a:lnSpc>
              <a:spcBef>
                <a:spcPts val="533"/>
              </a:spcBef>
              <a:buSzTx/>
              <a:buNone/>
              <a:defRPr sz="2000">
                <a:solidFill>
                  <a:srgbClr val="A6AAA9"/>
                </a:solidFill>
                <a:latin typeface="Times"/>
                <a:ea typeface="Times"/>
                <a:cs typeface="Times"/>
                <a:sym typeface="Times"/>
              </a:defRPr>
            </a:pPr>
            <a:r>
              <a:t>Abstract:  Abortion is largely accepted even for reasons that do not have anything to do with the fetus’ health. By showing that (1) both fetuses and newborns do not have the same moral status as actual persons, (2) the fact that both are potential persons is morally irrelevant and (3) adoption is not always in the best interest of actual people, the authors argue that what we call ‘after-birth abortion’ (killing a newborn) should be permissible in all the cases where abortion is, including cases where the newborn is not disabled.</a:t>
            </a:r>
          </a:p>
          <a:p>
            <a:pPr marL="0" indent="0" defTabSz="257168">
              <a:lnSpc>
                <a:spcPts val="2933"/>
              </a:lnSpc>
              <a:spcBef>
                <a:spcPts val="533"/>
              </a:spcBef>
              <a:buSzTx/>
              <a:buNone/>
              <a:defRPr sz="2000">
                <a:solidFill>
                  <a:srgbClr val="A6AAA9"/>
                </a:solidFill>
                <a:latin typeface="Times"/>
                <a:ea typeface="Times"/>
                <a:cs typeface="Times"/>
                <a:sym typeface="Times"/>
              </a:defRPr>
            </a:pPr>
            <a:endParaRPr/>
          </a:p>
          <a:p>
            <a:pPr marL="0" indent="0" defTabSz="257168">
              <a:lnSpc>
                <a:spcPts val="2933"/>
              </a:lnSpc>
              <a:spcBef>
                <a:spcPts val="533"/>
              </a:spcBef>
              <a:buSzTx/>
              <a:buNone/>
              <a:defRPr sz="2000">
                <a:solidFill>
                  <a:srgbClr val="A6AAA9"/>
                </a:solidFill>
                <a:latin typeface="Times"/>
                <a:ea typeface="Times"/>
                <a:cs typeface="Times"/>
                <a:sym typeface="Times"/>
              </a:defRPr>
            </a:pPr>
            <a:r>
              <a:t>Giubilini A, Minerva F After-birth abortion: why should the baby live? Journal of Medical Ethics Published Online First: 23 February 2012. doi: 10.1136/medethics-2011-100411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Q&amp;A"/>
          <p:cNvSpPr txBox="1">
            <a:spLocks noGrp="1"/>
          </p:cNvSpPr>
          <p:nvPr>
            <p:ph type="title"/>
          </p:nvPr>
        </p:nvSpPr>
        <p:spPr>
          <a:xfrm>
            <a:off x="300284" y="2095183"/>
            <a:ext cx="11591433" cy="2667635"/>
          </a:xfrm>
          <a:prstGeom prst="rect">
            <a:avLst/>
          </a:prstGeom>
        </p:spPr>
        <p:txBody>
          <a:bodyPr/>
          <a:lstStyle>
            <a:lvl1pPr>
              <a:defRPr sz="10700"/>
            </a:lvl1pPr>
          </a:lstStyle>
          <a:p>
            <a:r>
              <a:t>Q&amp;A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Euthanasia"/>
          <p:cNvSpPr txBox="1">
            <a:spLocks noGrp="1"/>
          </p:cNvSpPr>
          <p:nvPr>
            <p:ph type="title"/>
          </p:nvPr>
        </p:nvSpPr>
        <p:spPr>
          <a:prstGeom prst="rect">
            <a:avLst/>
          </a:prstGeom>
        </p:spPr>
        <p:txBody>
          <a:bodyPr/>
          <a:lstStyle>
            <a:lvl1pPr defTabSz="768095">
              <a:defRPr sz="2520"/>
            </a:lvl1pPr>
          </a:lstStyle>
          <a:p>
            <a:r>
              <a:t>Euthanasia</a:t>
            </a:r>
          </a:p>
        </p:txBody>
      </p:sp>
      <p:sp>
        <p:nvSpPr>
          <p:cNvPr id="279" name="“the intentional killing by act or omission of a person whose life is felt to be not worth living.”…"/>
          <p:cNvSpPr txBox="1">
            <a:spLocks noGrp="1"/>
          </p:cNvSpPr>
          <p:nvPr>
            <p:ph type="body" idx="1"/>
          </p:nvPr>
        </p:nvSpPr>
        <p:spPr>
          <a:prstGeom prst="rect">
            <a:avLst/>
          </a:prstGeom>
        </p:spPr>
        <p:txBody>
          <a:bodyPr/>
          <a:lstStyle/>
          <a:p>
            <a:r>
              <a:t>“the intentional killing by act or omission of a person whose life is felt to be not worth living.”</a:t>
            </a:r>
          </a:p>
          <a:p>
            <a:r>
              <a:t>Voluntary euthanasia- competent person consents</a:t>
            </a:r>
          </a:p>
          <a:p>
            <a:r>
              <a:t>Involuntary euthanasia- the patient lacks the competence to make an end-of-life decision.</a:t>
            </a:r>
          </a:p>
          <a:p>
            <a:r>
              <a:t>Assisted suicide-  where someone helps another person end their own life.</a:t>
            </a:r>
          </a:p>
          <a:p>
            <a:r>
              <a:t>Physician assisted suicide-  the doctor indirectly or directly performs a lethal act.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p:cNvSpPr txBox="1">
            <a:spLocks noGrp="1"/>
          </p:cNvSpPr>
          <p:nvPr>
            <p:ph type="title"/>
          </p:nvPr>
        </p:nvSpPr>
        <p:spPr>
          <a:xfrm>
            <a:off x="861200" y="61662"/>
            <a:ext cx="10469600" cy="6734677"/>
          </a:xfrm>
          <a:prstGeom prst="rect">
            <a:avLst/>
          </a:prstGeom>
        </p:spPr>
        <p:txBody>
          <a:bodyPr/>
          <a:lstStyle/>
          <a:p>
            <a:pPr defTabSz="487668">
              <a:defRPr sz="1440"/>
            </a:pPr>
            <a:endParaRPr/>
          </a:p>
        </p:txBody>
      </p:sp>
      <p:pic>
        <p:nvPicPr>
          <p:cNvPr id="216" name="Image" descr="Image"/>
          <p:cNvPicPr>
            <a:picLocks noChangeAspect="1"/>
          </p:cNvPicPr>
          <p:nvPr/>
        </p:nvPicPr>
        <p:blipFill>
          <a:blip r:embed="rId2"/>
          <a:stretch>
            <a:fillRect/>
          </a:stretch>
        </p:blipFill>
        <p:spPr>
          <a:xfrm>
            <a:off x="861200" y="61662"/>
            <a:ext cx="8654504" cy="6490877"/>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What is not Euthanasia:"/>
          <p:cNvSpPr txBox="1">
            <a:spLocks noGrp="1"/>
          </p:cNvSpPr>
          <p:nvPr>
            <p:ph type="title"/>
          </p:nvPr>
        </p:nvSpPr>
        <p:spPr>
          <a:xfrm>
            <a:off x="415599" y="533041"/>
            <a:ext cx="11360803" cy="1232179"/>
          </a:xfrm>
          <a:prstGeom prst="rect">
            <a:avLst/>
          </a:prstGeom>
        </p:spPr>
        <p:txBody>
          <a:bodyPr/>
          <a:lstStyle/>
          <a:p>
            <a:r>
              <a:t>What is not Euthanasia:</a:t>
            </a:r>
          </a:p>
        </p:txBody>
      </p:sp>
      <p:sp>
        <p:nvSpPr>
          <p:cNvPr id="282" name="Stopping medically futile treatment…"/>
          <p:cNvSpPr txBox="1">
            <a:spLocks noGrp="1"/>
          </p:cNvSpPr>
          <p:nvPr>
            <p:ph type="body" idx="1"/>
          </p:nvPr>
        </p:nvSpPr>
        <p:spPr>
          <a:prstGeom prst="rect">
            <a:avLst/>
          </a:prstGeom>
        </p:spPr>
        <p:txBody>
          <a:bodyPr/>
          <a:lstStyle/>
          <a:p>
            <a:pPr marL="585200" indent="-438901" defTabSz="1170401">
              <a:buSzPts val="2700"/>
              <a:defRPr sz="2784"/>
            </a:pPr>
            <a:r>
              <a:t>Stopping medically futile treatment</a:t>
            </a:r>
          </a:p>
          <a:p>
            <a:pPr marL="585200" indent="-438901" defTabSz="1170401">
              <a:buSzPts val="2700"/>
              <a:defRPr sz="2784"/>
            </a:pPr>
            <a:r>
              <a:t>Giving treatments aimed at relieving pain and other symptoms, even when the treatment may very occasionally carry some risk of shortening life</a:t>
            </a:r>
          </a:p>
          <a:p>
            <a:pPr marL="585200" indent="-438901" defTabSz="1170401">
              <a:buSzPts val="2700"/>
              <a:defRPr sz="2784"/>
            </a:pPr>
            <a:r>
              <a:t>When a mentally competent person chooses to refuse treatment.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merican Medical Association"/>
          <p:cNvSpPr txBox="1">
            <a:spLocks noGrp="1"/>
          </p:cNvSpPr>
          <p:nvPr>
            <p:ph type="title"/>
          </p:nvPr>
        </p:nvSpPr>
        <p:spPr>
          <a:prstGeom prst="rect">
            <a:avLst/>
          </a:prstGeom>
        </p:spPr>
        <p:txBody>
          <a:bodyPr/>
          <a:lstStyle>
            <a:lvl1pPr defTabSz="768095">
              <a:defRPr sz="2520"/>
            </a:lvl1pPr>
          </a:lstStyle>
          <a:p>
            <a:r>
              <a:t>American Medical Association</a:t>
            </a:r>
          </a:p>
        </p:txBody>
      </p:sp>
      <p:sp>
        <p:nvSpPr>
          <p:cNvPr id="285" name="Has not supported physician-assisted suicide…"/>
          <p:cNvSpPr txBox="1">
            <a:spLocks noGrp="1"/>
          </p:cNvSpPr>
          <p:nvPr>
            <p:ph type="body" idx="1"/>
          </p:nvPr>
        </p:nvSpPr>
        <p:spPr>
          <a:prstGeom prst="rect">
            <a:avLst/>
          </a:prstGeom>
        </p:spPr>
        <p:txBody>
          <a:bodyPr/>
          <a:lstStyle/>
          <a:p>
            <a:pPr>
              <a:buSzPts val="3300"/>
              <a:defRPr sz="3300"/>
            </a:pPr>
            <a:r>
              <a:t>Has not supported physician-assisted suicide</a:t>
            </a:r>
          </a:p>
          <a:p>
            <a:pPr>
              <a:buSzPts val="3300"/>
              <a:defRPr sz="3300"/>
            </a:pPr>
            <a:r>
              <a:t>Current debate:  Physician-assisted suicide vs “aid-in-dying”</a:t>
            </a:r>
          </a:p>
          <a:p>
            <a:pPr>
              <a:buSzPts val="3300"/>
              <a:defRPr sz="3300"/>
            </a:pPr>
            <a:r>
              <a:t>“Neutral Engagement”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
          <p:cNvSpPr txBox="1">
            <a:spLocks noGrp="1"/>
          </p:cNvSpPr>
          <p:nvPr>
            <p:ph type="body" sz="quarter" idx="1"/>
          </p:nvPr>
        </p:nvSpPr>
        <p:spPr>
          <a:prstGeom prst="rect">
            <a:avLst/>
          </a:prstGeom>
        </p:spPr>
        <p:txBody>
          <a:bodyPr/>
          <a:lstStyle>
            <a:lvl1pPr>
              <a:defRPr spc="51"/>
            </a:lvl1pPr>
          </a:lstStyle>
          <a:p>
            <a:r>
              <a:t>Text</a:t>
            </a:r>
          </a:p>
        </p:txBody>
      </p:sp>
      <p:pic>
        <p:nvPicPr>
          <p:cNvPr id="288" name="Image" descr="Image"/>
          <p:cNvPicPr>
            <a:picLocks noGrp="1" noChangeAspect="1"/>
          </p:cNvPicPr>
          <p:nvPr>
            <p:ph type="pic" idx="13"/>
          </p:nvPr>
        </p:nvPicPr>
        <p:blipFill>
          <a:blip r:embed="rId2"/>
          <a:srcRect l="782" r="782"/>
          <a:stretch>
            <a:fillRect/>
          </a:stretch>
        </p:blipFill>
        <p:spPr>
          <a:xfrm>
            <a:off x="6524624" y="1080492"/>
            <a:ext cx="3857627" cy="5482829"/>
          </a:xfrm>
          <a:prstGeom prst="rect">
            <a:avLst/>
          </a:prstGeom>
        </p:spPr>
      </p:pic>
      <p:sp>
        <p:nvSpPr>
          <p:cNvPr id="289" name="What Hippocrates Knew"/>
          <p:cNvSpPr txBox="1">
            <a:spLocks noGrp="1"/>
          </p:cNvSpPr>
          <p:nvPr>
            <p:ph type="title"/>
          </p:nvPr>
        </p:nvSpPr>
        <p:spPr>
          <a:prstGeom prst="rect">
            <a:avLst/>
          </a:prstGeom>
        </p:spPr>
        <p:txBody>
          <a:bodyPr/>
          <a:lstStyle>
            <a:lvl1pPr defTabSz="246458">
              <a:spcBef>
                <a:spcPts val="1100"/>
              </a:spcBef>
              <a:defRPr sz="2400"/>
            </a:lvl1pPr>
          </a:lstStyle>
          <a:p>
            <a:r>
              <a:t>What Hippocrates Knew</a:t>
            </a:r>
          </a:p>
        </p:txBody>
      </p:sp>
      <p:sp>
        <p:nvSpPr>
          <p:cNvPr id="290" name="c. 450- c. 380 B.C.…"/>
          <p:cNvSpPr txBox="1">
            <a:spLocks noGrp="1"/>
          </p:cNvSpPr>
          <p:nvPr>
            <p:ph type="body" idx="14"/>
          </p:nvPr>
        </p:nvSpPr>
        <p:spPr>
          <a:xfrm>
            <a:off x="1933651" y="1854470"/>
            <a:ext cx="4429128" cy="429518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1400">
                <a:solidFill>
                  <a:srgbClr val="838787"/>
                </a:solidFill>
                <a:latin typeface="Avenir Next Medium"/>
                <a:ea typeface="Avenir Next Medium"/>
                <a:cs typeface="Avenir Next Medium"/>
                <a:sym typeface="Avenir Next Medium"/>
              </a:defRPr>
            </a:pPr>
            <a:r>
              <a:t>c. 450- c. 380 B.C.</a:t>
            </a:r>
          </a:p>
          <a:p>
            <a:pPr>
              <a:defRPr sz="1400">
                <a:solidFill>
                  <a:srgbClr val="838787"/>
                </a:solidFill>
                <a:latin typeface="Avenir Next Medium"/>
                <a:ea typeface="Avenir Next Medium"/>
                <a:cs typeface="Avenir Next Medium"/>
                <a:sym typeface="Avenir Next Medium"/>
              </a:defRPr>
            </a:pPr>
            <a:r>
              <a:t>One of the first codes of professional ethics</a:t>
            </a:r>
          </a:p>
          <a:p>
            <a:pPr>
              <a:defRPr sz="1400">
                <a:solidFill>
                  <a:srgbClr val="838787"/>
                </a:solidFill>
                <a:latin typeface="Avenir Next Medium"/>
                <a:ea typeface="Avenir Next Medium"/>
                <a:cs typeface="Avenir Next Medium"/>
                <a:sym typeface="Avenir Next Medium"/>
              </a:defRPr>
            </a:pPr>
            <a:r>
              <a:t>Trivia:  What is the only specialty mentioned in the original Hippocratic Oath?</a:t>
            </a:r>
          </a:p>
          <a:p>
            <a:pPr>
              <a:defRPr sz="1400">
                <a:solidFill>
                  <a:srgbClr val="838787"/>
                </a:solidFill>
                <a:latin typeface="Avenir Next Medium"/>
                <a:ea typeface="Avenir Next Medium"/>
                <a:cs typeface="Avenir Next Medium"/>
                <a:sym typeface="Avenir Next Medium"/>
              </a:defRPr>
            </a:pPr>
            <a:r>
              <a:t>Significant changes over time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 descr="Image"/>
          <p:cNvPicPr>
            <a:picLocks noGrp="1" noChangeAspect="1"/>
          </p:cNvPicPr>
          <p:nvPr>
            <p:ph type="pic" idx="13"/>
          </p:nvPr>
        </p:nvPicPr>
        <p:blipFill>
          <a:blip r:embed="rId2"/>
          <a:srcRect/>
          <a:stretch>
            <a:fillRect/>
          </a:stretch>
        </p:blipFill>
        <p:spPr>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It’s not a matter of wanting to end my life, it’s a matter of not wanting my life to be this.”"/>
          <p:cNvSpPr txBox="1">
            <a:spLocks noGrp="1"/>
          </p:cNvSpPr>
          <p:nvPr>
            <p:ph type="title"/>
          </p:nvPr>
        </p:nvSpPr>
        <p:spPr>
          <a:xfrm>
            <a:off x="415599" y="589372"/>
            <a:ext cx="11360803" cy="3605129"/>
          </a:xfrm>
          <a:prstGeom prst="rect">
            <a:avLst/>
          </a:prstGeom>
        </p:spPr>
        <p:txBody>
          <a:bodyPr/>
          <a:lstStyle>
            <a:lvl1pPr defTabSz="374904">
              <a:defRPr sz="4920"/>
            </a:lvl1pPr>
          </a:lstStyle>
          <a:p>
            <a:r>
              <a:t>“It’s not a matter of wanting to end my life, it’s a matter of not wanting my life to be this.”</a:t>
            </a:r>
          </a:p>
        </p:txBody>
      </p:sp>
      <p:sp>
        <p:nvSpPr>
          <p:cNvPr id="295" name="Debbie Purdy…"/>
          <p:cNvSpPr txBox="1">
            <a:spLocks noGrp="1"/>
          </p:cNvSpPr>
          <p:nvPr>
            <p:ph type="body" sz="half" idx="1"/>
          </p:nvPr>
        </p:nvSpPr>
        <p:spPr>
          <a:prstGeom prst="rect">
            <a:avLst/>
          </a:prstGeom>
        </p:spPr>
        <p:txBody>
          <a:bodyPr/>
          <a:lstStyle/>
          <a:p>
            <a:endParaRPr/>
          </a:p>
          <a:p>
            <a:r>
              <a:t>Debbie Purdy</a:t>
            </a:r>
          </a:p>
          <a:p>
            <a:r>
              <a:t>“Right-to-die” Activist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 descr="Image"/>
          <p:cNvPicPr>
            <a:picLocks noChangeAspect="1"/>
          </p:cNvPicPr>
          <p:nvPr/>
        </p:nvPicPr>
        <p:blipFill>
          <a:blip r:embed="rId2"/>
          <a:stretch>
            <a:fillRect/>
          </a:stretch>
        </p:blipFill>
        <p:spPr>
          <a:xfrm>
            <a:off x="363248" y="-98848"/>
            <a:ext cx="11465504" cy="7055696"/>
          </a:xfrm>
          <a:prstGeom prst="rect">
            <a:avLst/>
          </a:prstGeom>
          <a:ln w="12700">
            <a:miter lim="400000"/>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hristian Views on Euthanasia"/>
          <p:cNvSpPr txBox="1">
            <a:spLocks noGrp="1"/>
          </p:cNvSpPr>
          <p:nvPr>
            <p:ph type="title"/>
          </p:nvPr>
        </p:nvSpPr>
        <p:spPr>
          <a:prstGeom prst="rect">
            <a:avLst/>
          </a:prstGeom>
        </p:spPr>
        <p:txBody>
          <a:bodyPr/>
          <a:lstStyle>
            <a:lvl1pPr defTabSz="768095">
              <a:defRPr sz="2520"/>
            </a:lvl1pPr>
          </a:lstStyle>
          <a:p>
            <a:r>
              <a:t>Christian Views on Euthanasia</a:t>
            </a:r>
          </a:p>
        </p:txBody>
      </p:sp>
      <p:sp>
        <p:nvSpPr>
          <p:cNvPr id="300" name="Human Life bears God’s image…"/>
          <p:cNvSpPr txBox="1">
            <a:spLocks noGrp="1"/>
          </p:cNvSpPr>
          <p:nvPr>
            <p:ph type="body" idx="1"/>
          </p:nvPr>
        </p:nvSpPr>
        <p:spPr>
          <a:prstGeom prst="rect">
            <a:avLst/>
          </a:prstGeom>
        </p:spPr>
        <p:txBody>
          <a:bodyPr/>
          <a:lstStyle/>
          <a:p>
            <a:pPr>
              <a:buSzPts val="2900"/>
              <a:defRPr sz="2900"/>
            </a:pPr>
            <a:r>
              <a:t>Human Life bears God’s image</a:t>
            </a:r>
          </a:p>
          <a:p>
            <a:pPr>
              <a:buSzPts val="2900"/>
              <a:defRPr sz="2900"/>
            </a:pPr>
            <a:r>
              <a:t>We are part of community joined to each other- we are not autonomous</a:t>
            </a:r>
          </a:p>
          <a:p>
            <a:pPr>
              <a:buSzPts val="2900"/>
              <a:defRPr sz="2900"/>
            </a:pPr>
            <a:r>
              <a:t>Great risk that people would feel pressured into accessing suicide or euthanasia</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Issues in the debate, John Stott"/>
          <p:cNvSpPr txBox="1">
            <a:spLocks noGrp="1"/>
          </p:cNvSpPr>
          <p:nvPr>
            <p:ph type="title"/>
          </p:nvPr>
        </p:nvSpPr>
        <p:spPr>
          <a:xfrm>
            <a:off x="415599" y="593368"/>
            <a:ext cx="11360803" cy="899265"/>
          </a:xfrm>
          <a:prstGeom prst="rect">
            <a:avLst/>
          </a:prstGeom>
        </p:spPr>
        <p:txBody>
          <a:bodyPr/>
          <a:lstStyle/>
          <a:p>
            <a:r>
              <a:t>Issues in the debate, John Stott</a:t>
            </a:r>
          </a:p>
        </p:txBody>
      </p:sp>
      <p:sp>
        <p:nvSpPr>
          <p:cNvPr id="303" name="Value…"/>
          <p:cNvSpPr txBox="1">
            <a:spLocks noGrp="1"/>
          </p:cNvSpPr>
          <p:nvPr>
            <p:ph type="body" idx="1"/>
          </p:nvPr>
        </p:nvSpPr>
        <p:spPr>
          <a:xfrm>
            <a:off x="601865" y="1705967"/>
            <a:ext cx="11360803" cy="4555200"/>
          </a:xfrm>
          <a:prstGeom prst="rect">
            <a:avLst/>
          </a:prstGeom>
        </p:spPr>
        <p:txBody>
          <a:bodyPr/>
          <a:lstStyle/>
          <a:p>
            <a:pPr>
              <a:buSzPts val="2600"/>
              <a:defRPr sz="2600"/>
            </a:pPr>
            <a:r>
              <a:t>Value</a:t>
            </a:r>
          </a:p>
          <a:p>
            <a:pPr>
              <a:buSzPts val="2600"/>
              <a:defRPr sz="2600"/>
            </a:pPr>
            <a:r>
              <a:t>Fear</a:t>
            </a:r>
          </a:p>
          <a:p>
            <a:pPr marL="1253035" lvl="1" indent="-457189">
              <a:buSzPts val="2600"/>
              <a:buChar char="●"/>
              <a:defRPr sz="2600"/>
            </a:pPr>
            <a:r>
              <a:t>Of uncontrollable and unbearable pain</a:t>
            </a:r>
          </a:p>
          <a:p>
            <a:pPr marL="1253035" lvl="1" indent="-457189">
              <a:buSzPts val="2600"/>
              <a:buChar char="●"/>
              <a:defRPr sz="2600"/>
            </a:pPr>
            <a:r>
              <a:t>Of indignity</a:t>
            </a:r>
          </a:p>
          <a:p>
            <a:pPr marL="1253035" lvl="1" indent="-457189">
              <a:buSzPts val="2600"/>
              <a:buChar char="●"/>
              <a:defRPr sz="2600"/>
            </a:pPr>
            <a:r>
              <a:t>Of dependence </a:t>
            </a:r>
          </a:p>
          <a:p>
            <a:pPr>
              <a:buSzPts val="2600"/>
              <a:defRPr sz="2600"/>
            </a:pPr>
            <a:r>
              <a:t>Autonomy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Q&amp;A"/>
          <p:cNvSpPr txBox="1">
            <a:spLocks noGrp="1"/>
          </p:cNvSpPr>
          <p:nvPr>
            <p:ph type="title"/>
          </p:nvPr>
        </p:nvSpPr>
        <p:spPr>
          <a:xfrm>
            <a:off x="300284" y="2095183"/>
            <a:ext cx="11591433" cy="2667635"/>
          </a:xfrm>
          <a:prstGeom prst="rect">
            <a:avLst/>
          </a:prstGeom>
        </p:spPr>
        <p:txBody>
          <a:bodyPr/>
          <a:lstStyle>
            <a:lvl1pPr>
              <a:defRPr sz="10700"/>
            </a:lvl1pPr>
          </a:lstStyle>
          <a:p>
            <a:r>
              <a:t>Q&amp;A</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1154955" y="1447799"/>
            <a:ext cx="8825660" cy="3329583"/>
          </a:xfrm>
          <a:prstGeom prst="rect">
            <a:avLst/>
          </a:prstGeom>
        </p:spPr>
        <p:txBody>
          <a:bodyPr/>
          <a:lstStyle/>
          <a:p>
            <a:r>
              <a:t>Hot Button Issues</a:t>
            </a:r>
          </a:p>
        </p:txBody>
      </p:sp>
      <p:sp>
        <p:nvSpPr>
          <p:cNvPr id="308" name="Subtitle 2"/>
          <p:cNvSpPr txBox="1">
            <a:spLocks noGrp="1"/>
          </p:cNvSpPr>
          <p:nvPr>
            <p:ph type="body" sz="quarter" idx="1"/>
          </p:nvPr>
        </p:nvSpPr>
        <p:spPr>
          <a:xfrm>
            <a:off x="1154955" y="4777380"/>
            <a:ext cx="8825660" cy="861421"/>
          </a:xfrm>
          <a:prstGeom prst="rect">
            <a:avLst/>
          </a:prstGeom>
        </p:spPr>
        <p:txBody>
          <a:bodyPr/>
          <a:lstStyle/>
          <a:p>
            <a:r>
              <a:t>Capital Punishment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verview"/>
          <p:cNvSpPr txBox="1">
            <a:spLocks noGrp="1"/>
          </p:cNvSpPr>
          <p:nvPr>
            <p:ph type="title"/>
          </p:nvPr>
        </p:nvSpPr>
        <p:spPr>
          <a:prstGeom prst="rect">
            <a:avLst/>
          </a:prstGeom>
        </p:spPr>
        <p:txBody>
          <a:bodyPr/>
          <a:lstStyle>
            <a:lvl1pPr defTabSz="768095">
              <a:defRPr sz="2520"/>
            </a:lvl1pPr>
          </a:lstStyle>
          <a:p>
            <a:r>
              <a:t>Overview</a:t>
            </a:r>
          </a:p>
        </p:txBody>
      </p:sp>
      <p:sp>
        <p:nvSpPr>
          <p:cNvPr id="219" name="Biblical overview of life/personhood…"/>
          <p:cNvSpPr txBox="1">
            <a:spLocks noGrp="1"/>
          </p:cNvSpPr>
          <p:nvPr>
            <p:ph type="body" idx="1"/>
          </p:nvPr>
        </p:nvSpPr>
        <p:spPr>
          <a:prstGeom prst="rect">
            <a:avLst/>
          </a:prstGeom>
        </p:spPr>
        <p:txBody>
          <a:bodyPr/>
          <a:lstStyle/>
          <a:p>
            <a:r>
              <a:t>Biblical overview of life/personhood</a:t>
            </a:r>
          </a:p>
          <a:p>
            <a:r>
              <a:t>Defense of life</a:t>
            </a:r>
          </a:p>
          <a:p>
            <a:r>
              <a:t>Abortion</a:t>
            </a:r>
          </a:p>
          <a:p>
            <a:pPr marL="1253035" lvl="1" indent="-457189">
              <a:buChar char="●"/>
            </a:pPr>
            <a:r>
              <a:t>Current debates in abortion</a:t>
            </a:r>
          </a:p>
          <a:p>
            <a:pPr marL="1253035" lvl="1" indent="-457189">
              <a:buChar char="●"/>
            </a:pPr>
            <a:r>
              <a:t>Addressing objections</a:t>
            </a:r>
          </a:p>
          <a:p>
            <a:pPr marL="1253035" lvl="1" indent="-457189">
              <a:buChar char="●"/>
            </a:pPr>
            <a:r>
              <a:t>Natural progression</a:t>
            </a:r>
          </a:p>
          <a:p>
            <a:endParaRPr/>
          </a:p>
          <a:p>
            <a:r>
              <a:t>Euthanasia/Physician assisted suicide</a:t>
            </a:r>
          </a:p>
          <a:p>
            <a:pPr marL="1253035" lvl="1" indent="-457189">
              <a:buChar char="●"/>
            </a:pPr>
            <a:endParaRPr/>
          </a:p>
          <a:p>
            <a:r>
              <a:t>Capital punishment (Nathanael)</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646111" y="452718"/>
            <a:ext cx="9404724" cy="1400532"/>
          </a:xfrm>
          <a:prstGeom prst="rect">
            <a:avLst/>
          </a:prstGeom>
        </p:spPr>
        <p:txBody>
          <a:bodyPr/>
          <a:lstStyle>
            <a:lvl1pPr>
              <a:defRPr sz="3200"/>
            </a:lvl1pPr>
          </a:lstStyle>
          <a:p>
            <a:r>
              <a:t>Overview</a:t>
            </a:r>
          </a:p>
        </p:txBody>
      </p:sp>
      <p:sp>
        <p:nvSpPr>
          <p:cNvPr id="311" name="Content Placeholder 2"/>
          <p:cNvSpPr txBox="1">
            <a:spLocks noGrp="1"/>
          </p:cNvSpPr>
          <p:nvPr>
            <p:ph type="body" idx="1"/>
          </p:nvPr>
        </p:nvSpPr>
        <p:spPr>
          <a:xfrm>
            <a:off x="645130" y="2052917"/>
            <a:ext cx="10895231" cy="4195483"/>
          </a:xfrm>
          <a:prstGeom prst="rect">
            <a:avLst/>
          </a:prstGeom>
        </p:spPr>
        <p:txBody>
          <a:bodyPr/>
          <a:lstStyle/>
          <a:p>
            <a:pPr marL="342891" indent="-342891">
              <a:defRPr sz="3000" b="1"/>
            </a:pPr>
            <a:r>
              <a:t>Rehabilitationism:  </a:t>
            </a:r>
            <a:r>
              <a:rPr b="0"/>
              <a:t>No capital punishment for any crimes.</a:t>
            </a:r>
          </a:p>
          <a:p>
            <a:pPr marL="342891" indent="-342891">
              <a:defRPr sz="3000" b="1"/>
            </a:pPr>
            <a:r>
              <a:t>Reconstructionism:  </a:t>
            </a:r>
            <a:r>
              <a:rPr b="0"/>
              <a:t>Capital punishment for all major crimes.</a:t>
            </a:r>
          </a:p>
          <a:p>
            <a:pPr marL="342891" indent="-342891">
              <a:defRPr sz="3000" b="1"/>
            </a:pPr>
            <a:r>
              <a:t>Retributionism:  </a:t>
            </a:r>
            <a:r>
              <a:rPr b="0"/>
              <a:t>Capital punishment for capital crimes.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xfrm>
            <a:off x="646111" y="452718"/>
            <a:ext cx="9404724" cy="1400532"/>
          </a:xfrm>
          <a:prstGeom prst="rect">
            <a:avLst/>
          </a:prstGeom>
        </p:spPr>
        <p:txBody>
          <a:bodyPr/>
          <a:lstStyle>
            <a:lvl1pPr>
              <a:defRPr sz="3200"/>
            </a:lvl1pPr>
          </a:lstStyle>
          <a:p>
            <a:r>
              <a:t>Key Questions</a:t>
            </a:r>
          </a:p>
        </p:txBody>
      </p:sp>
      <p:sp>
        <p:nvSpPr>
          <p:cNvPr id="314" name="Content Placeholder 2"/>
          <p:cNvSpPr txBox="1">
            <a:spLocks noGrp="1"/>
          </p:cNvSpPr>
          <p:nvPr>
            <p:ph type="body" idx="1"/>
          </p:nvPr>
        </p:nvSpPr>
        <p:spPr>
          <a:xfrm>
            <a:off x="645130" y="2052917"/>
            <a:ext cx="11248377" cy="4195483"/>
          </a:xfrm>
          <a:prstGeom prst="rect">
            <a:avLst/>
          </a:prstGeom>
        </p:spPr>
        <p:txBody>
          <a:bodyPr/>
          <a:lstStyle/>
          <a:p>
            <a:pPr marL="342891" indent="-342891">
              <a:defRPr sz="3000" b="1"/>
            </a:pPr>
            <a:r>
              <a:t>What is the purpose of punishment?</a:t>
            </a:r>
          </a:p>
          <a:p>
            <a:pPr marL="1439297" lvl="2" indent="-220128">
              <a:defRPr sz="2600"/>
            </a:pPr>
            <a:r>
              <a:t>Retribution or rehabilitation?</a:t>
            </a:r>
          </a:p>
          <a:p>
            <a:pPr marL="342891" indent="-342891">
              <a:defRPr sz="3000" b="1"/>
            </a:pPr>
            <a:r>
              <a:t>What is the role of the Old Testament Law?</a:t>
            </a:r>
          </a:p>
          <a:p>
            <a:pPr marL="1439297" lvl="2" indent="-220128">
              <a:defRPr sz="2600"/>
            </a:pPr>
            <a:r>
              <a:t>Binding or informative?</a:t>
            </a:r>
          </a:p>
          <a:p>
            <a:pPr marL="342891" indent="-342891">
              <a:defRPr sz="3000" b="1"/>
            </a:pPr>
            <a:r>
              <a:t>How do we uphold the value of human life?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salm 8:5–7…"/>
          <p:cNvSpPr txBox="1">
            <a:spLocks noGrp="1"/>
          </p:cNvSpPr>
          <p:nvPr>
            <p:ph type="title"/>
          </p:nvPr>
        </p:nvSpPr>
        <p:spPr>
          <a:xfrm>
            <a:off x="657933" y="1322731"/>
            <a:ext cx="10469600" cy="4518264"/>
          </a:xfrm>
          <a:prstGeom prst="rect">
            <a:avLst/>
          </a:prstGeom>
        </p:spPr>
        <p:txBody>
          <a:bodyPr/>
          <a:lstStyle/>
          <a:p>
            <a:pPr defTabSz="719309">
              <a:defRPr sz="2124"/>
            </a:pPr>
            <a:r>
              <a:t>Psalm 8:5–7</a:t>
            </a:r>
          </a:p>
          <a:p>
            <a:pPr defTabSz="719309">
              <a:defRPr sz="2124"/>
            </a:pPr>
            <a:endParaRPr/>
          </a:p>
          <a:p>
            <a:pPr defTabSz="719309">
              <a:defRPr sz="2124"/>
            </a:pPr>
            <a:r>
              <a:t>	[5] Yet you have made him a little lower than the heavenly beings</a:t>
            </a:r>
          </a:p>
          <a:p>
            <a:pPr defTabSz="719309">
              <a:defRPr sz="2124"/>
            </a:pPr>
            <a:r>
              <a:t>		and crowned him with glory and honor.</a:t>
            </a:r>
          </a:p>
          <a:p>
            <a:pPr defTabSz="719309">
              <a:defRPr sz="2124"/>
            </a:pPr>
            <a:r>
              <a:t>	[6] You have given him dominion over the works of your hands;</a:t>
            </a:r>
          </a:p>
          <a:p>
            <a:pPr defTabSz="719309">
              <a:defRPr sz="2124"/>
            </a:pPr>
            <a:r>
              <a:t>		you have put all things under his feet,</a:t>
            </a:r>
          </a:p>
          <a:p>
            <a:pPr defTabSz="719309">
              <a:defRPr sz="2124"/>
            </a:pPr>
            <a:r>
              <a:t>	[7] all sheep and oxen,</a:t>
            </a:r>
          </a:p>
          <a:p>
            <a:pPr defTabSz="719309">
              <a:defRPr sz="2124"/>
            </a:pPr>
            <a:r>
              <a:t>		and also the beasts of the field, (ESV)</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salm 127:3–5…"/>
          <p:cNvSpPr txBox="1">
            <a:spLocks noGrp="1"/>
          </p:cNvSpPr>
          <p:nvPr>
            <p:ph type="title"/>
          </p:nvPr>
        </p:nvSpPr>
        <p:spPr>
          <a:xfrm>
            <a:off x="895000" y="919639"/>
            <a:ext cx="10469600" cy="5018723"/>
          </a:xfrm>
          <a:prstGeom prst="rect">
            <a:avLst/>
          </a:prstGeom>
        </p:spPr>
        <p:txBody>
          <a:bodyPr/>
          <a:lstStyle/>
          <a:p>
            <a:pPr defTabSz="719309">
              <a:defRPr sz="2124"/>
            </a:pPr>
            <a:r>
              <a:t>Psalm 127:3–5</a:t>
            </a:r>
          </a:p>
          <a:p>
            <a:pPr defTabSz="719309">
              <a:defRPr sz="2124"/>
            </a:pPr>
            <a:endParaRPr/>
          </a:p>
          <a:p>
            <a:pPr defTabSz="719309">
              <a:defRPr sz="2124"/>
            </a:pPr>
            <a:r>
              <a:t>	[3] Behold, children are a heritage from the LORD,</a:t>
            </a:r>
          </a:p>
          <a:p>
            <a:pPr defTabSz="719309">
              <a:defRPr sz="2124"/>
            </a:pPr>
            <a:r>
              <a:t>		the fruit of the womb a reward.</a:t>
            </a:r>
          </a:p>
          <a:p>
            <a:pPr defTabSz="719309">
              <a:defRPr sz="2124"/>
            </a:pPr>
            <a:r>
              <a:t>	[4] Like arrows in the hand of a warrior</a:t>
            </a:r>
          </a:p>
          <a:p>
            <a:pPr defTabSz="719309">
              <a:defRPr sz="2124"/>
            </a:pPr>
            <a:r>
              <a:t>		are the children of one's youth.</a:t>
            </a:r>
          </a:p>
          <a:p>
            <a:pPr defTabSz="719309">
              <a:defRPr sz="2124"/>
            </a:pPr>
            <a:r>
              <a:t>	[5] Blessed is the man</a:t>
            </a:r>
          </a:p>
          <a:p>
            <a:pPr defTabSz="719309">
              <a:defRPr sz="2124"/>
            </a:pPr>
            <a:r>
              <a:t>		who fills his quiver with them!</a:t>
            </a:r>
          </a:p>
          <a:p>
            <a:pPr defTabSz="719309">
              <a:defRPr sz="2124"/>
            </a:pPr>
            <a:r>
              <a:t>	He shall not be put to shame</a:t>
            </a:r>
          </a:p>
          <a:p>
            <a:pPr defTabSz="719309">
              <a:defRPr sz="2124"/>
            </a:pPr>
            <a:r>
              <a:t>		when he speaks with his enemies in the gate. (ESV)</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Isaiah 49:15…"/>
          <p:cNvSpPr txBox="1">
            <a:spLocks noGrp="1"/>
          </p:cNvSpPr>
          <p:nvPr>
            <p:ph type="title"/>
          </p:nvPr>
        </p:nvSpPr>
        <p:spPr>
          <a:xfrm>
            <a:off x="657933" y="1246333"/>
            <a:ext cx="10469600" cy="3321620"/>
          </a:xfrm>
          <a:prstGeom prst="rect">
            <a:avLst/>
          </a:prstGeom>
        </p:spPr>
        <p:txBody>
          <a:bodyPr/>
          <a:lstStyle/>
          <a:p>
            <a:pPr defTabSz="719309">
              <a:defRPr sz="2124"/>
            </a:pPr>
            <a:r>
              <a:t>Isaiah 49:15</a:t>
            </a:r>
          </a:p>
          <a:p>
            <a:pPr defTabSz="719309">
              <a:defRPr sz="2124"/>
            </a:pPr>
            <a:endParaRPr/>
          </a:p>
          <a:p>
            <a:pPr defTabSz="719309">
              <a:defRPr sz="2124"/>
            </a:pPr>
            <a:r>
              <a:t>	[15] “Can a woman forget her nursing child,</a:t>
            </a:r>
          </a:p>
          <a:p>
            <a:pPr defTabSz="719309">
              <a:defRPr sz="2124"/>
            </a:pPr>
            <a:r>
              <a:t>		that she should have no compassion on the son of her womb?</a:t>
            </a:r>
          </a:p>
          <a:p>
            <a:pPr defTabSz="719309">
              <a:defRPr sz="2124"/>
            </a:pPr>
            <a:r>
              <a:t>	Even these may forget,</a:t>
            </a:r>
          </a:p>
          <a:p>
            <a:pPr defTabSz="719309">
              <a:defRPr sz="2124"/>
            </a:pPr>
            <a:r>
              <a:t>		yet I will not forget you. (ESV)</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45A0-1C07-4B0C-B6EB-AE32939DF3EC}"/>
              </a:ext>
            </a:extLst>
          </p:cNvPr>
          <p:cNvSpPr>
            <a:spLocks noGrp="1"/>
          </p:cNvSpPr>
          <p:nvPr>
            <p:ph type="ctrTitle"/>
          </p:nvPr>
        </p:nvSpPr>
        <p:spPr/>
        <p:txBody>
          <a:bodyPr/>
          <a:lstStyle/>
          <a:p>
            <a:r>
              <a:rPr lang="en-US" dirty="0"/>
              <a:t>Hot Button Issues</a:t>
            </a:r>
          </a:p>
        </p:txBody>
      </p:sp>
      <p:sp>
        <p:nvSpPr>
          <p:cNvPr id="3" name="Subtitle 2">
            <a:extLst>
              <a:ext uri="{FF2B5EF4-FFF2-40B4-BE49-F238E27FC236}">
                <a16:creationId xmlns:a16="http://schemas.microsoft.com/office/drawing/2014/main" id="{D46F3BCB-401C-4AAB-B192-B4395DA6BB08}"/>
              </a:ext>
            </a:extLst>
          </p:cNvPr>
          <p:cNvSpPr>
            <a:spLocks noGrp="1"/>
          </p:cNvSpPr>
          <p:nvPr>
            <p:ph type="subTitle" idx="1"/>
          </p:nvPr>
        </p:nvSpPr>
        <p:spPr/>
        <p:txBody>
          <a:bodyPr/>
          <a:lstStyle/>
          <a:p>
            <a:r>
              <a:rPr lang="en-US" dirty="0"/>
              <a:t>Capital Punishment</a:t>
            </a:r>
          </a:p>
        </p:txBody>
      </p:sp>
    </p:spTree>
    <p:extLst>
      <p:ext uri="{BB962C8B-B14F-4D97-AF65-F5344CB8AC3E}">
        <p14:creationId xmlns:p14="http://schemas.microsoft.com/office/powerpoint/2010/main" val="2480245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7E9E-87D5-494A-A157-62830C63788A}"/>
              </a:ext>
            </a:extLst>
          </p:cNvPr>
          <p:cNvSpPr>
            <a:spLocks noGrp="1"/>
          </p:cNvSpPr>
          <p:nvPr>
            <p:ph type="title"/>
          </p:nvPr>
        </p:nvSpPr>
        <p:spPr/>
        <p:txBody>
          <a:bodyPr/>
          <a:lstStyle/>
          <a:p>
            <a:r>
              <a:rPr lang="en-US" sz="4400" dirty="0"/>
              <a:t>Overview</a:t>
            </a:r>
          </a:p>
        </p:txBody>
      </p:sp>
      <p:sp>
        <p:nvSpPr>
          <p:cNvPr id="3" name="Content Placeholder 2">
            <a:extLst>
              <a:ext uri="{FF2B5EF4-FFF2-40B4-BE49-F238E27FC236}">
                <a16:creationId xmlns:a16="http://schemas.microsoft.com/office/drawing/2014/main" id="{9C4F84AC-4056-49B0-8384-EB4CB73AAF09}"/>
              </a:ext>
            </a:extLst>
          </p:cNvPr>
          <p:cNvSpPr>
            <a:spLocks noGrp="1"/>
          </p:cNvSpPr>
          <p:nvPr>
            <p:ph idx="1"/>
          </p:nvPr>
        </p:nvSpPr>
        <p:spPr>
          <a:xfrm>
            <a:off x="645130" y="2052918"/>
            <a:ext cx="10895229" cy="4195481"/>
          </a:xfrm>
        </p:spPr>
        <p:txBody>
          <a:bodyPr>
            <a:normAutofit/>
          </a:bodyPr>
          <a:lstStyle/>
          <a:p>
            <a:r>
              <a:rPr lang="en-US" sz="4000" b="1" dirty="0" err="1"/>
              <a:t>Rehabilitationism</a:t>
            </a:r>
            <a:r>
              <a:rPr lang="en-US" sz="4000" b="1" dirty="0"/>
              <a:t>:  </a:t>
            </a:r>
            <a:r>
              <a:rPr lang="en-US" sz="4000" dirty="0"/>
              <a:t>No capital punishment for any crimes.</a:t>
            </a:r>
          </a:p>
          <a:p>
            <a:r>
              <a:rPr lang="en-US" sz="4000" b="1" dirty="0"/>
              <a:t>Reconstructionism:  </a:t>
            </a:r>
            <a:r>
              <a:rPr lang="en-US" sz="4000" dirty="0"/>
              <a:t>Capital punishment for all major crimes.</a:t>
            </a:r>
          </a:p>
          <a:p>
            <a:r>
              <a:rPr lang="en-US" sz="4000" b="1" dirty="0" err="1"/>
              <a:t>Retributionism</a:t>
            </a:r>
            <a:r>
              <a:rPr lang="en-US" sz="4000" b="1" dirty="0"/>
              <a:t>:  </a:t>
            </a:r>
            <a:r>
              <a:rPr lang="en-US" sz="4000" dirty="0"/>
              <a:t>Capital punishment for capital crimes.</a:t>
            </a:r>
          </a:p>
        </p:txBody>
      </p:sp>
    </p:spTree>
    <p:extLst>
      <p:ext uri="{BB962C8B-B14F-4D97-AF65-F5344CB8AC3E}">
        <p14:creationId xmlns:p14="http://schemas.microsoft.com/office/powerpoint/2010/main" val="180786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7E9E-87D5-494A-A157-62830C63788A}"/>
              </a:ext>
            </a:extLst>
          </p:cNvPr>
          <p:cNvSpPr>
            <a:spLocks noGrp="1"/>
          </p:cNvSpPr>
          <p:nvPr>
            <p:ph type="title"/>
          </p:nvPr>
        </p:nvSpPr>
        <p:spPr/>
        <p:txBody>
          <a:bodyPr/>
          <a:lstStyle/>
          <a:p>
            <a:r>
              <a:rPr lang="en-US" sz="4400" dirty="0"/>
              <a:t>Key Questions</a:t>
            </a:r>
          </a:p>
        </p:txBody>
      </p:sp>
      <p:sp>
        <p:nvSpPr>
          <p:cNvPr id="3" name="Content Placeholder 2">
            <a:extLst>
              <a:ext uri="{FF2B5EF4-FFF2-40B4-BE49-F238E27FC236}">
                <a16:creationId xmlns:a16="http://schemas.microsoft.com/office/drawing/2014/main" id="{9C4F84AC-4056-49B0-8384-EB4CB73AAF09}"/>
              </a:ext>
            </a:extLst>
          </p:cNvPr>
          <p:cNvSpPr>
            <a:spLocks noGrp="1"/>
          </p:cNvSpPr>
          <p:nvPr>
            <p:ph idx="1"/>
          </p:nvPr>
        </p:nvSpPr>
        <p:spPr>
          <a:xfrm>
            <a:off x="645130" y="2052918"/>
            <a:ext cx="11248376" cy="4195481"/>
          </a:xfrm>
        </p:spPr>
        <p:txBody>
          <a:bodyPr>
            <a:normAutofit/>
          </a:bodyPr>
          <a:lstStyle/>
          <a:p>
            <a:r>
              <a:rPr lang="en-US" sz="4000" b="1" dirty="0"/>
              <a:t>What is the purpose of punishment?</a:t>
            </a:r>
          </a:p>
          <a:p>
            <a:pPr lvl="2"/>
            <a:r>
              <a:rPr lang="en-US" sz="3600" dirty="0"/>
              <a:t>Retribution or rehabilitation?</a:t>
            </a:r>
          </a:p>
          <a:p>
            <a:r>
              <a:rPr lang="en-US" sz="4000" b="1" dirty="0"/>
              <a:t>What is the role of the Old Testament Law?</a:t>
            </a:r>
          </a:p>
          <a:p>
            <a:pPr lvl="2"/>
            <a:r>
              <a:rPr lang="en-US" sz="3600" dirty="0"/>
              <a:t>Binding or informative?</a:t>
            </a:r>
          </a:p>
          <a:p>
            <a:r>
              <a:rPr lang="en-US" sz="4000" b="1" dirty="0"/>
              <a:t>How do we uphold the value of human life?</a:t>
            </a:r>
          </a:p>
        </p:txBody>
      </p:sp>
    </p:spTree>
    <p:extLst>
      <p:ext uri="{BB962C8B-B14F-4D97-AF65-F5344CB8AC3E}">
        <p14:creationId xmlns:p14="http://schemas.microsoft.com/office/powerpoint/2010/main" val="114892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he Bible never mentions abortion.”"/>
          <p:cNvSpPr txBox="1">
            <a:spLocks noGrp="1"/>
          </p:cNvSpPr>
          <p:nvPr>
            <p:ph type="title"/>
          </p:nvPr>
        </p:nvSpPr>
        <p:spPr>
          <a:prstGeom prst="rect">
            <a:avLst/>
          </a:prstGeom>
        </p:spPr>
        <p:txBody>
          <a:bodyPr/>
          <a:lstStyle/>
          <a:p>
            <a:r>
              <a:t>“The Bible never mentions abortion.”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Bible teaches that unborn children are treated as property, not human life”…"/>
          <p:cNvSpPr txBox="1">
            <a:spLocks noGrp="1"/>
          </p:cNvSpPr>
          <p:nvPr>
            <p:ph type="title"/>
          </p:nvPr>
        </p:nvSpPr>
        <p:spPr>
          <a:xfrm>
            <a:off x="895000" y="2204917"/>
            <a:ext cx="10469600" cy="2594347"/>
          </a:xfrm>
          <a:prstGeom prst="rect">
            <a:avLst/>
          </a:prstGeom>
        </p:spPr>
        <p:txBody>
          <a:bodyPr/>
          <a:lstStyle/>
          <a:p>
            <a:pPr defTabSz="1170401">
              <a:defRPr sz="3455"/>
            </a:pPr>
            <a:r>
              <a:t>“The Bible teaches that unborn children are treated as property, not human life”</a:t>
            </a:r>
          </a:p>
          <a:p>
            <a:pPr defTabSz="1170401">
              <a:defRPr sz="3455"/>
            </a:pPr>
            <a:r>
              <a:t>Exodus 21:21-25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Exodus 21:22-25…"/>
          <p:cNvSpPr txBox="1">
            <a:spLocks noGrp="1"/>
          </p:cNvSpPr>
          <p:nvPr>
            <p:ph type="body" idx="1"/>
          </p:nvPr>
        </p:nvSpPr>
        <p:spPr>
          <a:xfrm>
            <a:off x="415599" y="381776"/>
            <a:ext cx="11360803" cy="5557792"/>
          </a:xfrm>
          <a:prstGeom prst="rect">
            <a:avLst/>
          </a:prstGeom>
        </p:spPr>
        <p:txBody>
          <a:bodyPr/>
          <a:lstStyle/>
          <a:p>
            <a:pPr marL="0" defTabSz="560817">
              <a:defRPr sz="2484" b="1"/>
            </a:pPr>
            <a:r>
              <a:t>Exodus 21:22-25</a:t>
            </a:r>
          </a:p>
          <a:p>
            <a:pPr marL="0" defTabSz="560817">
              <a:defRPr sz="2484" b="1"/>
            </a:pPr>
            <a:endParaRPr/>
          </a:p>
          <a:p>
            <a:pPr marL="0" defTabSz="560817">
              <a:defRPr sz="2484" b="1"/>
            </a:pPr>
            <a:r>
              <a:t>22</a:t>
            </a:r>
            <a:r>
              <a:rPr b="0"/>
              <a:t> </a:t>
            </a:r>
            <a:r>
              <a:t>"When men strive together, and hurt a woman with child, so that there is a miscarriage, and yet no harm follows, the one who hurt her shall be fined, according as the woman's husband shall lay upon him; and he shall pay as the judges determine. [23] If any harm follows, then you shall give life for life, [24] eye for eye, tooth for tooth, hand for hand, foot for foot, [25] burn for burn, wound for wound, stripe for stripe. (RSV)</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Genesis 1:27…"/>
          <p:cNvSpPr txBox="1">
            <a:spLocks noGrp="1"/>
          </p:cNvSpPr>
          <p:nvPr>
            <p:ph type="title"/>
          </p:nvPr>
        </p:nvSpPr>
        <p:spPr>
          <a:xfrm>
            <a:off x="895000" y="1015947"/>
            <a:ext cx="10469600" cy="4038376"/>
          </a:xfrm>
          <a:prstGeom prst="rect">
            <a:avLst/>
          </a:prstGeom>
        </p:spPr>
        <p:txBody>
          <a:bodyPr/>
          <a:lstStyle/>
          <a:p>
            <a:pPr defTabSz="938759">
              <a:defRPr sz="2772"/>
            </a:pPr>
            <a:r>
              <a:t>Genesis 1:27</a:t>
            </a:r>
          </a:p>
          <a:p>
            <a:pPr defTabSz="938759">
              <a:defRPr sz="2772"/>
            </a:pPr>
            <a:endParaRPr/>
          </a:p>
          <a:p>
            <a:pPr defTabSz="938759">
              <a:defRPr sz="2772"/>
            </a:pPr>
            <a:r>
              <a:t>	[27] So God created man in his own image,</a:t>
            </a:r>
          </a:p>
          <a:p>
            <a:pPr defTabSz="938759">
              <a:defRPr sz="2772"/>
            </a:pPr>
            <a:r>
              <a:t>		in the image of God he created him;</a:t>
            </a:r>
          </a:p>
          <a:p>
            <a:pPr defTabSz="938759">
              <a:defRPr sz="2772"/>
            </a:pPr>
            <a:r>
              <a:t>		male and female he created them. (ESV)</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Job 31:15…"/>
          <p:cNvSpPr txBox="1">
            <a:spLocks noGrp="1"/>
          </p:cNvSpPr>
          <p:nvPr>
            <p:ph type="title"/>
          </p:nvPr>
        </p:nvSpPr>
        <p:spPr>
          <a:xfrm>
            <a:off x="895000" y="1397211"/>
            <a:ext cx="10469600" cy="3795291"/>
          </a:xfrm>
          <a:prstGeom prst="rect">
            <a:avLst/>
          </a:prstGeom>
        </p:spPr>
        <p:txBody>
          <a:bodyPr/>
          <a:lstStyle/>
          <a:p>
            <a:pPr defTabSz="950951">
              <a:defRPr sz="2807"/>
            </a:pPr>
            <a:r>
              <a:t>Job 31:15</a:t>
            </a:r>
          </a:p>
          <a:p>
            <a:pPr defTabSz="950951">
              <a:defRPr sz="2807"/>
            </a:pPr>
            <a:endParaRPr/>
          </a:p>
          <a:p>
            <a:pPr defTabSz="950951">
              <a:defRPr sz="2807"/>
            </a:pPr>
            <a:r>
              <a:t>	[15] Did not he who made me in the womb make him?</a:t>
            </a:r>
          </a:p>
          <a:p>
            <a:pPr defTabSz="950951">
              <a:defRPr sz="2807"/>
            </a:pPr>
            <a:r>
              <a:t>		And did not one fashion us in the womb? (ESV)</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241</TotalTime>
  <Words>1213</Words>
  <Application>Microsoft Office PowerPoint</Application>
  <PresentationFormat>Widescreen</PresentationFormat>
  <Paragraphs>205</Paragraphs>
  <Slides>47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Arial</vt:lpstr>
      <vt:lpstr>Avenir Next</vt:lpstr>
      <vt:lpstr>Avenir Next Medium</vt:lpstr>
      <vt:lpstr>Century Gothic</vt:lpstr>
      <vt:lpstr>DIN Alternate</vt:lpstr>
      <vt:lpstr>DIN Condensed</vt:lpstr>
      <vt:lpstr>Helvetica Light</vt:lpstr>
      <vt:lpstr>Helvetica Neue</vt:lpstr>
      <vt:lpstr>Helvetica Neue Light</vt:lpstr>
      <vt:lpstr>Helvetica Neue Medium</vt:lpstr>
      <vt:lpstr>Oswald</vt:lpstr>
      <vt:lpstr>Times</vt:lpstr>
      <vt:lpstr>Wingdings 3</vt:lpstr>
      <vt:lpstr>Ion</vt:lpstr>
      <vt:lpstr>Hot Button Issues: Abortion and Euthanasia and Capital Punishment </vt:lpstr>
      <vt:lpstr>PowerPoint Presentation</vt:lpstr>
      <vt:lpstr>PowerPoint Presentation</vt:lpstr>
      <vt:lpstr>Overview</vt:lpstr>
      <vt:lpstr>“The Bible never mentions abortion.”</vt:lpstr>
      <vt:lpstr>“The Bible teaches that unborn children are treated as property, not human life” Exodus 21:21-25</vt:lpstr>
      <vt:lpstr>PowerPoint Presentation</vt:lpstr>
      <vt:lpstr>Genesis 1:27   [27] So God created man in his own image,   in the image of God he created him;   male and female he created them. (ESV)</vt:lpstr>
      <vt:lpstr>Job 31:15   [15] Did not he who made me in the womb make him?   And did not one fashion us in the womb? (ESV)</vt:lpstr>
      <vt:lpstr>Psalm 139:13–16   [13] For you formed my inward parts;   you knitted me together in my mother's womb.  [14] I praise you, for I am fearfully and wonderfully made.  Wonderful are your works;   my soul knows it very well.  [15] My frame was not hidden from you,  when I was being made in secret,   intricately woven in the depths of the earth.  [16] Your eyes saw my unformed substance;  in your book were written, every one of them,   the days that were formed for me,   when as yet there was none of them. (ESV)</vt:lpstr>
      <vt:lpstr>Psalm 22:10   [10] On you was I cast from my birth,   and from my mother's womb you have been my God. (ESV)</vt:lpstr>
      <vt:lpstr>Jeremiah 1:5  [5] “Before I formed you in the womb I knew you,  and before you were born I consecrated you;  I appointed you a prophet to the nations.” (ESV)</vt:lpstr>
      <vt:lpstr>Exodus 21:22–25 [22] “When men strive together and hit a pregnant woman, so that her children come out, but there is no harm, the one who hit her shall surely be fined, as the woman's husband shall impose on him, and he shall pay as the judges determine. [23] But if there is harm, then you shall pay life for life, [24] eye for eye, tooth for tooth, hand for hand, foot for foot, [25] burn for burn, wound for wound, stripe for stripe. (ESV)</vt:lpstr>
      <vt:lpstr>The Misuse of Exodus 21:22-25 by Pro-Choice Advocates John Piper</vt:lpstr>
      <vt:lpstr>What’s the Christian response?</vt:lpstr>
      <vt:lpstr>Christian duty for the defense of life</vt:lpstr>
      <vt:lpstr>Christian response</vt:lpstr>
      <vt:lpstr>PowerPoint Presentation</vt:lpstr>
      <vt:lpstr>Current debate</vt:lpstr>
      <vt:lpstr>Personhood</vt:lpstr>
      <vt:lpstr>PowerPoint Presentation</vt:lpstr>
      <vt:lpstr>The S.L.E.D. Test “The Moral Question of Abortion” Dr. Stephen Schwartz</vt:lpstr>
      <vt:lpstr>What about a woman’s right to her own body?</vt:lpstr>
      <vt:lpstr>What about in cases of rape and incest?</vt:lpstr>
      <vt:lpstr>What about for the health of the mother?</vt:lpstr>
      <vt:lpstr>What about vaccines that contain aborted fetuses?</vt:lpstr>
      <vt:lpstr>Infanticide</vt:lpstr>
      <vt:lpstr>Q&amp;A</vt:lpstr>
      <vt:lpstr>Euthanasia</vt:lpstr>
      <vt:lpstr>What is not Euthanasia:</vt:lpstr>
      <vt:lpstr>American Medical Association</vt:lpstr>
      <vt:lpstr>What Hippocrates Knew</vt:lpstr>
      <vt:lpstr>PowerPoint Presentation</vt:lpstr>
      <vt:lpstr>“It’s not a matter of wanting to end my life, it’s a matter of not wanting my life to be this.”</vt:lpstr>
      <vt:lpstr>PowerPoint Presentation</vt:lpstr>
      <vt:lpstr>Christian Views on Euthanasia</vt:lpstr>
      <vt:lpstr>Issues in the debate, John Stott</vt:lpstr>
      <vt:lpstr>Q&amp;A</vt:lpstr>
      <vt:lpstr>Hot Button Issues</vt:lpstr>
      <vt:lpstr>Overview</vt:lpstr>
      <vt:lpstr>Key Questions</vt:lpstr>
      <vt:lpstr>Psalm 8:5–7   [5] Yet you have made him a little lower than the heavenly beings   and crowned him with glory and honor.  [6] You have given him dominion over the works of your hands;   you have put all things under his feet,  [7] all sheep and oxen,   and also the beasts of the field, (ESV)</vt:lpstr>
      <vt:lpstr>Psalm 127:3–5   [3] Behold, children are a heritage from the LORD,   the fruit of the womb a reward.  [4] Like arrows in the hand of a warrior   are the children of one's youth.  [5] Blessed is the man   who fills his quiver with them!  He shall not be put to shame   when he speaks with his enemies in the gate. (ESV)</vt:lpstr>
      <vt:lpstr>Isaiah 49:15   [15] “Can a woman forget her nursing child,   that she should have no compassion on the son of her womb?  Even these may forget,   yet I will not forget you. (ESV)</vt:lpstr>
      <vt:lpstr>Hot Button Issues</vt:lpstr>
      <vt:lpstr>Overview</vt:lpstr>
      <vt:lpstr>Key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Button Issues</dc:title>
  <dc:creator>Nathanael King</dc:creator>
  <cp:lastModifiedBy>Nathanael King</cp:lastModifiedBy>
  <cp:revision>26</cp:revision>
  <dcterms:created xsi:type="dcterms:W3CDTF">2019-06-30T15:08:00Z</dcterms:created>
  <dcterms:modified xsi:type="dcterms:W3CDTF">2019-08-02T19:30:30Z</dcterms:modified>
</cp:coreProperties>
</file>