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78" r:id="rId6"/>
    <p:sldId id="260" r:id="rId7"/>
    <p:sldId id="270" r:id="rId8"/>
    <p:sldId id="261" r:id="rId9"/>
    <p:sldId id="262" r:id="rId10"/>
    <p:sldId id="263" r:id="rId11"/>
    <p:sldId id="264" r:id="rId12"/>
    <p:sldId id="265" r:id="rId13"/>
    <p:sldId id="266" r:id="rId14"/>
    <p:sldId id="267" r:id="rId15"/>
    <p:sldId id="268" r:id="rId16"/>
    <p:sldId id="271" r:id="rId17"/>
    <p:sldId id="269" r:id="rId18"/>
    <p:sldId id="272" r:id="rId19"/>
    <p:sldId id="273" r:id="rId20"/>
    <p:sldId id="274" r:id="rId21"/>
    <p:sldId id="275" r:id="rId22"/>
    <p:sldId id="276" r:id="rId23"/>
    <p:sldId id="27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108" d="100"/>
          <a:sy n="108" d="100"/>
        </p:scale>
        <p:origin x="132"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8/4/2019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8/4/2019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8/4/2019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8/4/2019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8/4/2019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32" name="Title Text"/>
          <p:cNvSpPr txBox="1">
            <a:spLocks noGrp="1"/>
          </p:cNvSpPr>
          <p:nvPr>
            <p:ph type="title"/>
          </p:nvPr>
        </p:nvSpPr>
        <p:spPr>
          <a:prstGeom prst="rect">
            <a:avLst/>
          </a:prstGeom>
        </p:spPr>
        <p:txBody>
          <a:bodyPr/>
          <a:lstStyle/>
          <a:p>
            <a:r>
              <a:t>Title Text</a:t>
            </a:r>
          </a:p>
        </p:txBody>
      </p:sp>
      <p:sp>
        <p:nvSpPr>
          <p:cNvPr id="3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58435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8/4/2019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8/4/2019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8/4/2019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8/4/2019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8/4/2019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8/4/2019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8/4/2019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8/4/2019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8/4/2019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t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icr.org/" TargetMode="External"/><Relationship Id="rId2" Type="http://schemas.openxmlformats.org/officeDocument/2006/relationships/hyperlink" Target="https://creationresearch.org/" TargetMode="External"/><Relationship Id="rId1" Type="http://schemas.openxmlformats.org/officeDocument/2006/relationships/slideLayout" Target="../slideLayouts/slideLayout18.xml"/><Relationship Id="rId4" Type="http://schemas.openxmlformats.org/officeDocument/2006/relationships/hyperlink" Target="https://www.logosresearchassociates.org/"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s://www.reasons.org/"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45A0-1C07-4B0C-B6EB-AE32939DF3EC}"/>
              </a:ext>
            </a:extLst>
          </p:cNvPr>
          <p:cNvSpPr>
            <a:spLocks noGrp="1"/>
          </p:cNvSpPr>
          <p:nvPr>
            <p:ph type="ctrTitle"/>
          </p:nvPr>
        </p:nvSpPr>
        <p:spPr/>
        <p:txBody>
          <a:bodyPr/>
          <a:lstStyle/>
          <a:p>
            <a:r>
              <a:rPr lang="en-US" dirty="0"/>
              <a:t>Hot Button Issues</a:t>
            </a:r>
          </a:p>
        </p:txBody>
      </p:sp>
      <p:sp>
        <p:nvSpPr>
          <p:cNvPr id="3" name="Subtitle 2">
            <a:extLst>
              <a:ext uri="{FF2B5EF4-FFF2-40B4-BE49-F238E27FC236}">
                <a16:creationId xmlns:a16="http://schemas.microsoft.com/office/drawing/2014/main" id="{D46F3BCB-401C-4AAB-B192-B4395DA6BB08}"/>
              </a:ext>
            </a:extLst>
          </p:cNvPr>
          <p:cNvSpPr>
            <a:spLocks noGrp="1"/>
          </p:cNvSpPr>
          <p:nvPr>
            <p:ph type="subTitle" idx="1"/>
          </p:nvPr>
        </p:nvSpPr>
        <p:spPr/>
        <p:txBody>
          <a:bodyPr/>
          <a:lstStyle/>
          <a:p>
            <a:r>
              <a:rPr lang="en-US" dirty="0"/>
              <a:t>Science and the Bible</a:t>
            </a:r>
          </a:p>
        </p:txBody>
      </p:sp>
    </p:spTree>
    <p:extLst>
      <p:ext uri="{BB962C8B-B14F-4D97-AF65-F5344CB8AC3E}">
        <p14:creationId xmlns:p14="http://schemas.microsoft.com/office/powerpoint/2010/main" val="2480245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Image" descr="Image"/>
          <p:cNvPicPr>
            <a:picLocks noChangeAspect="1"/>
          </p:cNvPicPr>
          <p:nvPr/>
        </p:nvPicPr>
        <p:blipFill>
          <a:blip r:embed="rId2"/>
          <a:stretch>
            <a:fillRect/>
          </a:stretch>
        </p:blipFill>
        <p:spPr>
          <a:xfrm>
            <a:off x="6676670" y="110858"/>
            <a:ext cx="4264332" cy="6636285"/>
          </a:xfrm>
          <a:prstGeom prst="rect">
            <a:avLst/>
          </a:prstGeom>
          <a:ln w="12700">
            <a:miter lim="400000"/>
          </a:ln>
        </p:spPr>
      </p:pic>
      <p:pic>
        <p:nvPicPr>
          <p:cNvPr id="1026" name="Picture 2" descr="Image result for creation and evolution three views">
            <a:extLst>
              <a:ext uri="{FF2B5EF4-FFF2-40B4-BE49-F238E27FC236}">
                <a16:creationId xmlns:a16="http://schemas.microsoft.com/office/drawing/2014/main" id="{BB3629DA-D418-4C7B-AEDF-1E306AA98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6133" y="110857"/>
            <a:ext cx="4396539" cy="66362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ent (Young Earth) Creationism"/>
          <p:cNvSpPr txBox="1">
            <a:spLocks noGrp="1"/>
          </p:cNvSpPr>
          <p:nvPr>
            <p:ph type="title"/>
          </p:nvPr>
        </p:nvSpPr>
        <p:spPr>
          <a:prstGeom prst="rect">
            <a:avLst/>
          </a:prstGeom>
        </p:spPr>
        <p:txBody>
          <a:bodyPr/>
          <a:lstStyle>
            <a:lvl1pPr defTabSz="768095">
              <a:defRPr sz="2520"/>
            </a:lvl1pPr>
          </a:lstStyle>
          <a:p>
            <a:r>
              <a:t>Recent (Young Earth) Creationism</a:t>
            </a:r>
          </a:p>
        </p:txBody>
      </p:sp>
      <p:sp>
        <p:nvSpPr>
          <p:cNvPr id="124" name="Creation Research Society…"/>
          <p:cNvSpPr txBox="1">
            <a:spLocks noGrp="1"/>
          </p:cNvSpPr>
          <p:nvPr>
            <p:ph type="body" idx="1"/>
          </p:nvPr>
        </p:nvSpPr>
        <p:spPr>
          <a:prstGeom prst="rect">
            <a:avLst/>
          </a:prstGeom>
        </p:spPr>
        <p:txBody>
          <a:bodyPr/>
          <a:lstStyle/>
          <a:p>
            <a:pPr marL="530337" indent="-397753" defTabSz="1060676">
              <a:buSzPts val="2000"/>
              <a:defRPr sz="2001"/>
            </a:pPr>
            <a:r>
              <a:t>Creation Research Society</a:t>
            </a:r>
          </a:p>
          <a:p>
            <a:pPr marL="1090139" lvl="1" indent="-397753" defTabSz="1060676">
              <a:buSzPts val="2000"/>
              <a:buChar char="●"/>
              <a:defRPr sz="2001"/>
            </a:pPr>
            <a:r>
              <a:rPr u="sng">
                <a:solidFill>
                  <a:schemeClr val="accent5"/>
                </a:solidFill>
                <a:uFill>
                  <a:solidFill>
                    <a:schemeClr val="accent5"/>
                  </a:solidFill>
                </a:uFill>
                <a:hlinkClick r:id="rId2"/>
              </a:rPr>
              <a:t>https://creationresearch.org</a:t>
            </a:r>
          </a:p>
          <a:p>
            <a:pPr marL="530337" indent="-397753" defTabSz="1060676">
              <a:buSzPts val="2000"/>
              <a:defRPr sz="2001"/>
            </a:pPr>
            <a:r>
              <a:t>Institute for Creation Research</a:t>
            </a:r>
          </a:p>
          <a:p>
            <a:pPr marL="1090139" lvl="1" indent="-397753" defTabSz="1060676">
              <a:buSzPts val="2000"/>
              <a:buChar char="●"/>
              <a:defRPr sz="2001"/>
            </a:pPr>
            <a:r>
              <a:rPr u="sng">
                <a:solidFill>
                  <a:schemeClr val="accent5"/>
                </a:solidFill>
                <a:uFill>
                  <a:solidFill>
                    <a:schemeClr val="accent5"/>
                  </a:solidFill>
                </a:uFill>
                <a:hlinkClick r:id="rId3"/>
              </a:rPr>
              <a:t>icr.org</a:t>
            </a:r>
            <a:r>
              <a:t> </a:t>
            </a:r>
          </a:p>
          <a:p>
            <a:pPr marL="530337" indent="-397753" defTabSz="1060676">
              <a:buSzPts val="2000"/>
              <a:defRPr sz="2001"/>
            </a:pPr>
            <a:r>
              <a:t>Logos Research Associates</a:t>
            </a:r>
          </a:p>
          <a:p>
            <a:pPr marL="1090139" lvl="1" indent="-397753" defTabSz="1060676">
              <a:buSzPts val="2000"/>
              <a:buChar char="●"/>
              <a:defRPr sz="2001"/>
            </a:pPr>
            <a:r>
              <a:rPr u="sng">
                <a:solidFill>
                  <a:schemeClr val="accent5"/>
                </a:solidFill>
                <a:uFill>
                  <a:solidFill>
                    <a:schemeClr val="accent5"/>
                  </a:solidFill>
                </a:uFill>
                <a:hlinkClick r:id="rId4"/>
              </a:rPr>
              <a:t>https://www.logosresearchassociates.org</a:t>
            </a:r>
          </a:p>
          <a:p>
            <a:pPr marL="530337" indent="-397753" defTabSz="1060676">
              <a:buSzPts val="2000"/>
              <a:defRPr sz="2001"/>
            </a:pPr>
            <a:r>
              <a:t>Literal 6 day creation</a:t>
            </a:r>
          </a:p>
          <a:p>
            <a:pPr marL="530337" indent="-397753" defTabSz="1060676">
              <a:buSzPts val="2000"/>
              <a:defRPr sz="2001"/>
            </a:pPr>
            <a:r>
              <a:t>Very high regard for Scripture</a:t>
            </a:r>
          </a:p>
          <a:p>
            <a:pPr marL="530337" indent="-397753" defTabSz="1060676">
              <a:buSzPts val="2000"/>
              <a:defRPr sz="2001"/>
            </a:pPr>
            <a:r>
              <a:t>Perfect creation- death introduced by the Fall</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Progressive (Old Earth) Creation"/>
          <p:cNvSpPr txBox="1">
            <a:spLocks noGrp="1"/>
          </p:cNvSpPr>
          <p:nvPr>
            <p:ph type="title"/>
          </p:nvPr>
        </p:nvSpPr>
        <p:spPr>
          <a:xfrm>
            <a:off x="415599" y="362252"/>
            <a:ext cx="11360803" cy="1065955"/>
          </a:xfrm>
          <a:prstGeom prst="rect">
            <a:avLst/>
          </a:prstGeom>
        </p:spPr>
        <p:txBody>
          <a:bodyPr/>
          <a:lstStyle/>
          <a:p>
            <a:r>
              <a:t>Progressive (Old Earth) Creation</a:t>
            </a:r>
          </a:p>
        </p:txBody>
      </p:sp>
      <p:sp>
        <p:nvSpPr>
          <p:cNvPr id="127" name="Universe and Earth were created over time…"/>
          <p:cNvSpPr txBox="1">
            <a:spLocks noGrp="1"/>
          </p:cNvSpPr>
          <p:nvPr>
            <p:ph type="body" idx="1"/>
          </p:nvPr>
        </p:nvSpPr>
        <p:spPr>
          <a:prstGeom prst="rect">
            <a:avLst/>
          </a:prstGeom>
        </p:spPr>
        <p:txBody>
          <a:bodyPr/>
          <a:lstStyle/>
          <a:p>
            <a:pPr>
              <a:buSzPts val="2600"/>
              <a:defRPr sz="2600"/>
            </a:pPr>
            <a:r>
              <a:t>Universe and Earth were created over time </a:t>
            </a:r>
          </a:p>
          <a:p>
            <a:pPr>
              <a:buSzPts val="2600"/>
              <a:defRPr sz="2600"/>
            </a:pPr>
            <a:r>
              <a:t>Life created later in epochs</a:t>
            </a:r>
          </a:p>
          <a:p>
            <a:pPr>
              <a:buSzPts val="2600"/>
              <a:defRPr sz="2600"/>
            </a:pPr>
            <a:r>
              <a:t>Rejects common ancestor explanations of life</a:t>
            </a:r>
          </a:p>
          <a:p>
            <a:pPr>
              <a:buSzPts val="2600"/>
              <a:defRPr sz="2600"/>
            </a:pPr>
            <a:r>
              <a:t>Allows for scientific evidence of older earth</a:t>
            </a:r>
          </a:p>
          <a:p>
            <a:pPr>
              <a:buSzPts val="2600"/>
              <a:defRPr sz="2600"/>
            </a:pPr>
            <a:r>
              <a:t>Reasons to Believe</a:t>
            </a:r>
          </a:p>
          <a:p>
            <a:pPr marL="1253035" lvl="1" indent="-457189">
              <a:buSzPts val="2600"/>
              <a:buChar char="●"/>
              <a:defRPr sz="2600"/>
            </a:pPr>
            <a:r>
              <a:rPr u="sng">
                <a:solidFill>
                  <a:schemeClr val="accent5"/>
                </a:solidFill>
                <a:uFill>
                  <a:solidFill>
                    <a:schemeClr val="accent5"/>
                  </a:solidFill>
                </a:uFill>
                <a:hlinkClick r:id="rId2"/>
              </a:rPr>
              <a:t>https://www.reasons.org/</a:t>
            </a:r>
          </a:p>
          <a:p>
            <a:pPr marL="1253035" lvl="1" indent="-457189">
              <a:buSzPts val="2600"/>
              <a:buChar char="●"/>
              <a:defRPr sz="2600"/>
            </a:pPr>
            <a:r>
              <a:t>Hugh Ross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Theistic Evolution"/>
          <p:cNvSpPr txBox="1">
            <a:spLocks noGrp="1"/>
          </p:cNvSpPr>
          <p:nvPr>
            <p:ph type="title"/>
          </p:nvPr>
        </p:nvSpPr>
        <p:spPr>
          <a:xfrm>
            <a:off x="415599" y="508701"/>
            <a:ext cx="11360803" cy="941929"/>
          </a:xfrm>
          <a:prstGeom prst="rect">
            <a:avLst/>
          </a:prstGeom>
        </p:spPr>
        <p:txBody>
          <a:bodyPr/>
          <a:lstStyle/>
          <a:p>
            <a:r>
              <a:t>Theistic Evolution </a:t>
            </a:r>
          </a:p>
        </p:txBody>
      </p:sp>
      <p:sp>
        <p:nvSpPr>
          <p:cNvPr id="130" name="Aka, “Evolutionary Creation”, “Biologos”…"/>
          <p:cNvSpPr txBox="1">
            <a:spLocks noGrp="1"/>
          </p:cNvSpPr>
          <p:nvPr>
            <p:ph type="body" idx="1"/>
          </p:nvPr>
        </p:nvSpPr>
        <p:spPr>
          <a:prstGeom prst="rect">
            <a:avLst/>
          </a:prstGeom>
        </p:spPr>
        <p:txBody>
          <a:bodyPr/>
          <a:lstStyle/>
          <a:p>
            <a:pPr marL="591297" indent="-443473" defTabSz="1182594">
              <a:buSzPts val="2500"/>
              <a:defRPr sz="2522"/>
            </a:pPr>
            <a:r>
              <a:t>Aka, “Evolutionary Creation”, “Biologos”</a:t>
            </a:r>
          </a:p>
          <a:p>
            <a:pPr marL="591297" indent="-443473" defTabSz="1182594">
              <a:buSzPts val="2500"/>
              <a:defRPr sz="2522"/>
            </a:pPr>
            <a:r>
              <a:t>Embraces mainstream scientific consensus of evolution</a:t>
            </a:r>
          </a:p>
          <a:p>
            <a:pPr marL="591297" indent="-443473" defTabSz="1182594">
              <a:buSzPts val="2500"/>
              <a:defRPr sz="2522"/>
            </a:pPr>
            <a:r>
              <a:t>God used Evolution to bring about the origins of life</a:t>
            </a:r>
          </a:p>
          <a:p>
            <a:pPr marL="591297" indent="-443473" defTabSz="1182594">
              <a:buSzPts val="2500"/>
              <a:defRPr sz="2522"/>
            </a:pPr>
            <a:r>
              <a:t>Methodological Naturalism</a:t>
            </a:r>
          </a:p>
          <a:p>
            <a:pPr marL="1215443" lvl="1" indent="-443473" defTabSz="1182594">
              <a:buSzPts val="2500"/>
              <a:buChar char="●"/>
              <a:defRPr sz="2522"/>
            </a:pPr>
            <a:r>
              <a:t>Excludes transcendent agency</a:t>
            </a:r>
          </a:p>
          <a:p>
            <a:pPr marL="591297" indent="-443473" defTabSz="1182594">
              <a:buSzPts val="2500"/>
              <a:defRPr sz="2522"/>
            </a:pPr>
            <a:r>
              <a:t>Biologos</a:t>
            </a:r>
          </a:p>
          <a:p>
            <a:pPr marL="1215443" lvl="1" indent="-443473" defTabSz="1182594">
              <a:buSzPts val="2500"/>
              <a:buChar char="●"/>
              <a:defRPr sz="2522"/>
            </a:pPr>
            <a:r>
              <a:t>https://biologos.org</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John Mark Reynolds. Three Views on Creation and Evolution (Counterpoints: Bible and Theology) . Zondervan. Kindle Edition."/>
          <p:cNvSpPr txBox="1"/>
          <p:nvPr/>
        </p:nvSpPr>
        <p:spPr>
          <a:xfrm>
            <a:off x="229972" y="5735811"/>
            <a:ext cx="18498654"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endParaRPr sz="2400"/>
          </a:p>
          <a:p>
            <a:endParaRPr sz="2400"/>
          </a:p>
          <a:p>
            <a:r>
              <a:rPr sz="2400"/>
              <a:t>John Mark Reynolds. Three Views on Creation and Evolution (Counterpoints: Bible and Theology) . Zondervan. Kindle Edition. </a:t>
            </a:r>
          </a:p>
        </p:txBody>
      </p:sp>
      <p:graphicFrame>
        <p:nvGraphicFramePr>
          <p:cNvPr id="133" name="Table"/>
          <p:cNvGraphicFramePr/>
          <p:nvPr/>
        </p:nvGraphicFramePr>
        <p:xfrm>
          <a:off x="720824" y="516467"/>
          <a:ext cx="10750348" cy="5486400"/>
        </p:xfrm>
        <a:graphic>
          <a:graphicData uri="http://schemas.openxmlformats.org/drawingml/2006/table">
            <a:tbl>
              <a:tblPr firstRow="1" firstCol="1" bandRow="1"/>
              <a:tblGrid>
                <a:gridCol w="2687587">
                  <a:extLst>
                    <a:ext uri="{9D8B030D-6E8A-4147-A177-3AD203B41FA5}">
                      <a16:colId xmlns:a16="http://schemas.microsoft.com/office/drawing/2014/main" val="20000"/>
                    </a:ext>
                  </a:extLst>
                </a:gridCol>
                <a:gridCol w="2687587">
                  <a:extLst>
                    <a:ext uri="{9D8B030D-6E8A-4147-A177-3AD203B41FA5}">
                      <a16:colId xmlns:a16="http://schemas.microsoft.com/office/drawing/2014/main" val="20001"/>
                    </a:ext>
                  </a:extLst>
                </a:gridCol>
                <a:gridCol w="2687587">
                  <a:extLst>
                    <a:ext uri="{9D8B030D-6E8A-4147-A177-3AD203B41FA5}">
                      <a16:colId xmlns:a16="http://schemas.microsoft.com/office/drawing/2014/main" val="20002"/>
                    </a:ext>
                  </a:extLst>
                </a:gridCol>
                <a:gridCol w="2687587">
                  <a:extLst>
                    <a:ext uri="{9D8B030D-6E8A-4147-A177-3AD203B41FA5}">
                      <a16:colId xmlns:a16="http://schemas.microsoft.com/office/drawing/2014/main" val="20003"/>
                    </a:ext>
                  </a:extLst>
                </a:gridCol>
              </a:tblGrid>
              <a:tr h="1097280">
                <a:tc>
                  <a:txBody>
                    <a:bodyPr/>
                    <a:lstStyle/>
                    <a:p>
                      <a:pPr algn="l">
                        <a:defRPr sz="1400">
                          <a:sym typeface="Arial"/>
                        </a:defRPr>
                      </a:pPr>
                      <a:endParaRPr sz="1900"/>
                    </a:p>
                  </a:txBody>
                  <a:tcPr marL="0" marR="0" marT="0" marB="0" horzOverflow="overflow"/>
                </a:tc>
                <a:tc>
                  <a:txBody>
                    <a:bodyPr/>
                    <a:lstStyle/>
                    <a:p>
                      <a:pPr algn="ctr">
                        <a:defRPr sz="1800" b="0">
                          <a:solidFill>
                            <a:srgbClr val="000000"/>
                          </a:solidFill>
                        </a:defRPr>
                      </a:pPr>
                      <a:r>
                        <a:rPr sz="1900" b="1">
                          <a:gradFill flip="none" rotWithShape="1">
                            <a:gsLst>
                              <a:gs pos="0">
                                <a:schemeClr val="accent6">
                                  <a:lumOff val="-19215"/>
                                </a:schemeClr>
                              </a:gs>
                              <a:gs pos="100000">
                                <a:schemeClr val="accent1">
                                  <a:lumOff val="55723"/>
                                </a:schemeClr>
                              </a:gs>
                            </a:gsLst>
                            <a:lin ang="16200000" scaled="0"/>
                          </a:gradFill>
                          <a:sym typeface="Arial"/>
                        </a:rPr>
                        <a:t>
Recent
(YoungEarth)</a:t>
                      </a:r>
                    </a:p>
                  </a:txBody>
                  <a:tcPr marL="0" marR="0" marT="0" marB="0" horzOverflow="overflow"/>
                </a:tc>
                <a:tc>
                  <a:txBody>
                    <a:bodyPr/>
                    <a:lstStyle/>
                    <a:p>
                      <a:pPr algn="ctr">
                        <a:defRPr sz="1800" b="0">
                          <a:solidFill>
                            <a:srgbClr val="000000"/>
                          </a:solidFill>
                        </a:defRPr>
                      </a:pPr>
                      <a:r>
                        <a:rPr sz="1900" b="1">
                          <a:gradFill flip="none" rotWithShape="1">
                            <a:gsLst>
                              <a:gs pos="0">
                                <a:schemeClr val="accent6">
                                  <a:lumOff val="-19215"/>
                                </a:schemeClr>
                              </a:gs>
                              <a:gs pos="100000">
                                <a:schemeClr val="accent1">
                                  <a:lumOff val="55723"/>
                                </a:schemeClr>
                              </a:gs>
                            </a:gsLst>
                            <a:lin ang="16200000" scaled="0"/>
                          </a:gradFill>
                          <a:sym typeface="Arial"/>
                        </a:rPr>
                        <a:t>
Progressive
(Old Earth)</a:t>
                      </a:r>
                    </a:p>
                  </a:txBody>
                  <a:tcPr marL="0" marR="0" marT="0" marB="0" horzOverflow="overflow"/>
                </a:tc>
                <a:tc>
                  <a:txBody>
                    <a:bodyPr/>
                    <a:lstStyle/>
                    <a:p>
                      <a:pPr algn="ctr">
                        <a:defRPr sz="1800" b="0">
                          <a:solidFill>
                            <a:srgbClr val="000000"/>
                          </a:solidFill>
                        </a:defRPr>
                      </a:pPr>
                      <a:r>
                        <a:rPr sz="1900" b="1">
                          <a:gradFill flip="none" rotWithShape="1">
                            <a:gsLst>
                              <a:gs pos="0">
                                <a:schemeClr val="accent6">
                                  <a:lumOff val="-19215"/>
                                </a:schemeClr>
                              </a:gs>
                              <a:gs pos="100000">
                                <a:schemeClr val="accent1">
                                  <a:lumOff val="55723"/>
                                </a:schemeClr>
                              </a:gs>
                            </a:gsLst>
                            <a:lin ang="16200000" scaled="0"/>
                          </a:gradFill>
                          <a:sym typeface="Arial"/>
                        </a:rPr>
                        <a:t>
Theistic Evolution</a:t>
                      </a:r>
                    </a:p>
                  </a:txBody>
                  <a:tcPr marL="0" marR="0" marT="0" marB="0" horzOverflow="overflow"/>
                </a:tc>
                <a:extLst>
                  <a:ext uri="{0D108BD9-81ED-4DB2-BD59-A6C34878D82A}">
                    <a16:rowId xmlns:a16="http://schemas.microsoft.com/office/drawing/2014/main" val="10000"/>
                  </a:ext>
                </a:extLst>
              </a:tr>
              <a:tr h="1097280">
                <a:tc>
                  <a:txBody>
                    <a:bodyPr/>
                    <a:lstStyle/>
                    <a:p>
                      <a:pPr algn="l">
                        <a:defRPr sz="1800" b="0">
                          <a:solidFill>
                            <a:srgbClr val="000000"/>
                          </a:solidFill>
                        </a:defRPr>
                      </a:pPr>
                      <a:r>
                        <a:rPr sz="1900" b="1">
                          <a:gradFill flip="none" rotWithShape="1">
                            <a:gsLst>
                              <a:gs pos="0">
                                <a:schemeClr val="accent6">
                                  <a:lumOff val="-19215"/>
                                </a:schemeClr>
                              </a:gs>
                              <a:gs pos="100000">
                                <a:schemeClr val="accent1">
                                  <a:lumOff val="55723"/>
                                </a:schemeClr>
                              </a:gs>
                            </a:gsLst>
                            <a:lin ang="16200000" scaled="0"/>
                          </a:gradFill>
                          <a:sym typeface="Arial"/>
                        </a:rPr>
                        <a:t>Open philosophy of science</a:t>
                      </a:r>
                    </a:p>
                  </a:txBody>
                  <a:tcPr marL="0" marR="0" marT="0" marB="0" horzOverflow="overflow"/>
                </a:tc>
                <a:tc>
                  <a:txBody>
                    <a:bodyPr/>
                    <a:lstStyle/>
                    <a:p>
                      <a:pPr algn="ctr">
                        <a:defRPr sz="1800">
                          <a:solidFill>
                            <a:srgbClr val="000000"/>
                          </a:solidFill>
                        </a:defRPr>
                      </a:pPr>
                      <a:r>
                        <a:rPr sz="1900">
                          <a:sym typeface="Arial"/>
                        </a:rPr>
                        <a:t>
yes</a:t>
                      </a:r>
                    </a:p>
                  </a:txBody>
                  <a:tcPr marL="0" marR="0" marT="0" marB="0" horzOverflow="overflow"/>
                </a:tc>
                <a:tc>
                  <a:txBody>
                    <a:bodyPr/>
                    <a:lstStyle/>
                    <a:p>
                      <a:pPr algn="ctr">
                        <a:defRPr sz="1400">
                          <a:sym typeface="Arial"/>
                        </a:defRPr>
                      </a:pPr>
                      <a:endParaRPr sz="1900"/>
                    </a:p>
                    <a:p>
                      <a:pPr algn="ctr">
                        <a:defRPr sz="1400">
                          <a:solidFill>
                            <a:srgbClr val="000000"/>
                          </a:solidFill>
                          <a:sym typeface="Arial"/>
                        </a:defRPr>
                      </a:pPr>
                      <a:r>
                        <a:rPr sz="1900"/>
                        <a:t>yes</a:t>
                      </a:r>
                    </a:p>
                  </a:txBody>
                  <a:tcPr marL="0" marR="0" marT="0" marB="0" horzOverflow="overflow"/>
                </a:tc>
                <a:tc>
                  <a:txBody>
                    <a:bodyPr/>
                    <a:lstStyle/>
                    <a:p>
                      <a:pPr algn="ctr">
                        <a:defRPr sz="1400">
                          <a:sym typeface="Arial"/>
                        </a:defRPr>
                      </a:pPr>
                      <a:endParaRPr sz="1900"/>
                    </a:p>
                    <a:p>
                      <a:pPr algn="ctr">
                        <a:defRPr sz="1400">
                          <a:solidFill>
                            <a:srgbClr val="000000"/>
                          </a:solidFill>
                          <a:sym typeface="Arial"/>
                        </a:defRPr>
                      </a:pPr>
                      <a:r>
                        <a:rPr sz="1900"/>
                        <a:t>no</a:t>
                      </a:r>
                    </a:p>
                  </a:txBody>
                  <a:tcPr marL="0" marR="0" marT="0" marB="0" horzOverflow="overflow">
                    <a:solidFill>
                      <a:srgbClr val="D3D3D3"/>
                    </a:solidFill>
                  </a:tcPr>
                </a:tc>
                <a:extLst>
                  <a:ext uri="{0D108BD9-81ED-4DB2-BD59-A6C34878D82A}">
                    <a16:rowId xmlns:a16="http://schemas.microsoft.com/office/drawing/2014/main" val="10001"/>
                  </a:ext>
                </a:extLst>
              </a:tr>
              <a:tr h="1097280">
                <a:tc>
                  <a:txBody>
                    <a:bodyPr/>
                    <a:lstStyle/>
                    <a:p>
                      <a:pPr algn="l">
                        <a:defRPr sz="1800" b="0">
                          <a:solidFill>
                            <a:srgbClr val="000000"/>
                          </a:solidFill>
                        </a:defRPr>
                      </a:pPr>
                      <a:r>
                        <a:rPr sz="1900" b="1">
                          <a:gradFill flip="none" rotWithShape="1">
                            <a:gsLst>
                              <a:gs pos="0">
                                <a:schemeClr val="accent6">
                                  <a:lumOff val="-19215"/>
                                </a:schemeClr>
                              </a:gs>
                              <a:gs pos="100000">
                                <a:schemeClr val="accent1">
                                  <a:lumOff val="55723"/>
                                </a:schemeClr>
                              </a:gs>
                            </a:gsLst>
                            <a:lin ang="16200000" scaled="0"/>
                          </a:gradFill>
                          <a:sym typeface="Arial"/>
                        </a:rPr>
                        <a:t>Biological Discontinuity and design</a:t>
                      </a:r>
                    </a:p>
                  </a:txBody>
                  <a:tcPr marL="0" marR="0" marT="0" marB="0" horzOverflow="overflow"/>
                </a:tc>
                <a:tc>
                  <a:txBody>
                    <a:bodyPr/>
                    <a:lstStyle/>
                    <a:p>
                      <a:pPr algn="l">
                        <a:defRPr sz="1400">
                          <a:sym typeface="Arial"/>
                        </a:defRPr>
                      </a:pPr>
                      <a:endParaRPr sz="1900"/>
                    </a:p>
                    <a:p>
                      <a:pPr algn="ctr">
                        <a:defRPr sz="1400">
                          <a:solidFill>
                            <a:srgbClr val="000000"/>
                          </a:solidFill>
                          <a:sym typeface="Arial"/>
                        </a:defRPr>
                      </a:pPr>
                      <a:r>
                        <a:rPr sz="1900"/>
                        <a:t>yes</a:t>
                      </a:r>
                    </a:p>
                  </a:txBody>
                  <a:tcPr marL="0" marR="0" marT="0" marB="0" horzOverflow="overflow"/>
                </a:tc>
                <a:tc>
                  <a:txBody>
                    <a:bodyPr/>
                    <a:lstStyle/>
                    <a:p>
                      <a:pPr algn="l">
                        <a:defRPr sz="1400">
                          <a:sym typeface="Arial"/>
                        </a:defRPr>
                      </a:pPr>
                      <a:endParaRPr sz="1900"/>
                    </a:p>
                    <a:p>
                      <a:pPr algn="ctr">
                        <a:defRPr sz="1400">
                          <a:solidFill>
                            <a:srgbClr val="000000"/>
                          </a:solidFill>
                          <a:sym typeface="Arial"/>
                        </a:defRPr>
                      </a:pPr>
                      <a:r>
                        <a:rPr sz="1900"/>
                        <a:t>yes</a:t>
                      </a:r>
                    </a:p>
                  </a:txBody>
                  <a:tcPr marL="0" marR="0" marT="0" marB="0" horzOverflow="overflow"/>
                </a:tc>
                <a:tc>
                  <a:txBody>
                    <a:bodyPr/>
                    <a:lstStyle/>
                    <a:p>
                      <a:pPr algn="l">
                        <a:defRPr sz="1400">
                          <a:sym typeface="Arial"/>
                        </a:defRPr>
                      </a:pPr>
                      <a:endParaRPr sz="1900"/>
                    </a:p>
                    <a:p>
                      <a:pPr algn="ctr">
                        <a:defRPr sz="1400">
                          <a:solidFill>
                            <a:srgbClr val="000000"/>
                          </a:solidFill>
                          <a:sym typeface="Arial"/>
                        </a:defRPr>
                      </a:pPr>
                      <a:r>
                        <a:rPr sz="1900"/>
                        <a:t>no</a:t>
                      </a:r>
                    </a:p>
                  </a:txBody>
                  <a:tcPr marL="0" marR="0" marT="0" marB="0" horzOverflow="overflow"/>
                </a:tc>
                <a:extLst>
                  <a:ext uri="{0D108BD9-81ED-4DB2-BD59-A6C34878D82A}">
                    <a16:rowId xmlns:a16="http://schemas.microsoft.com/office/drawing/2014/main" val="10002"/>
                  </a:ext>
                </a:extLst>
              </a:tr>
              <a:tr h="1097280">
                <a:tc>
                  <a:txBody>
                    <a:bodyPr/>
                    <a:lstStyle/>
                    <a:p>
                      <a:pPr algn="l">
                        <a:defRPr sz="1800" b="0">
                          <a:solidFill>
                            <a:srgbClr val="000000"/>
                          </a:solidFill>
                        </a:defRPr>
                      </a:pPr>
                      <a:r>
                        <a:rPr sz="1900" b="1">
                          <a:gradFill flip="none" rotWithShape="1">
                            <a:gsLst>
                              <a:gs pos="0">
                                <a:schemeClr val="accent6">
                                  <a:lumOff val="-19215"/>
                                </a:schemeClr>
                              </a:gs>
                              <a:gs pos="100000">
                                <a:schemeClr val="accent1">
                                  <a:lumOff val="55723"/>
                                </a:schemeClr>
                              </a:gs>
                            </a:gsLst>
                            <a:lin ang="16200000" scaled="0"/>
                          </a:gradFill>
                          <a:sym typeface="Arial"/>
                        </a:rPr>
                        <a:t>Curse affecting natural economy</a:t>
                      </a:r>
                    </a:p>
                  </a:txBody>
                  <a:tcPr marL="0" marR="0" marT="0" marB="0" horzOverflow="overflow"/>
                </a:tc>
                <a:tc>
                  <a:txBody>
                    <a:bodyPr/>
                    <a:lstStyle/>
                    <a:p>
                      <a:pPr algn="l">
                        <a:defRPr sz="1400">
                          <a:solidFill>
                            <a:srgbClr val="000000"/>
                          </a:solidFill>
                          <a:sym typeface="Arial"/>
                        </a:defRPr>
                      </a:pPr>
                      <a:endParaRPr sz="1900"/>
                    </a:p>
                    <a:p>
                      <a:pPr algn="ctr">
                        <a:defRPr sz="1400">
                          <a:solidFill>
                            <a:srgbClr val="000000"/>
                          </a:solidFill>
                          <a:sym typeface="Arial"/>
                        </a:defRPr>
                      </a:pPr>
                      <a:r>
                        <a:rPr sz="1900"/>
                        <a:t>yes</a:t>
                      </a:r>
                    </a:p>
                  </a:txBody>
                  <a:tcPr marL="0" marR="0" marT="0" marB="0" horzOverflow="overflow"/>
                </a:tc>
                <a:tc>
                  <a:txBody>
                    <a:bodyPr/>
                    <a:lstStyle/>
                    <a:p>
                      <a:pPr algn="ctr">
                        <a:defRPr sz="1800">
                          <a:solidFill>
                            <a:srgbClr val="000000"/>
                          </a:solidFill>
                        </a:defRPr>
                      </a:pPr>
                      <a:r>
                        <a:rPr sz="1900">
                          <a:sym typeface="Arial"/>
                        </a:rPr>
                        <a:t>
no</a:t>
                      </a:r>
                    </a:p>
                  </a:txBody>
                  <a:tcPr marL="0" marR="0" marT="0" marB="0" horzOverflow="overflow"/>
                </a:tc>
                <a:tc>
                  <a:txBody>
                    <a:bodyPr/>
                    <a:lstStyle/>
                    <a:p>
                      <a:pPr algn="l">
                        <a:defRPr sz="1400">
                          <a:solidFill>
                            <a:srgbClr val="000000"/>
                          </a:solidFill>
                          <a:sym typeface="Arial"/>
                        </a:defRPr>
                      </a:pPr>
                      <a:endParaRPr sz="1900"/>
                    </a:p>
                    <a:p>
                      <a:pPr algn="ctr">
                        <a:defRPr sz="1400">
                          <a:solidFill>
                            <a:srgbClr val="000000"/>
                          </a:solidFill>
                          <a:sym typeface="Arial"/>
                        </a:defRPr>
                      </a:pPr>
                      <a:r>
                        <a:rPr sz="1900"/>
                        <a:t>no</a:t>
                      </a:r>
                    </a:p>
                  </a:txBody>
                  <a:tcPr marL="0" marR="0" marT="0" marB="0" horzOverflow="overflow"/>
                </a:tc>
                <a:extLst>
                  <a:ext uri="{0D108BD9-81ED-4DB2-BD59-A6C34878D82A}">
                    <a16:rowId xmlns:a16="http://schemas.microsoft.com/office/drawing/2014/main" val="10003"/>
                  </a:ext>
                </a:extLst>
              </a:tr>
              <a:tr h="1097280">
                <a:tc>
                  <a:txBody>
                    <a:bodyPr/>
                    <a:lstStyle/>
                    <a:p>
                      <a:pPr algn="l">
                        <a:defRPr sz="1800" b="0">
                          <a:solidFill>
                            <a:srgbClr val="000000"/>
                          </a:solidFill>
                        </a:defRPr>
                      </a:pPr>
                      <a:r>
                        <a:rPr sz="1900" b="1">
                          <a:gradFill flip="none" rotWithShape="1">
                            <a:gsLst>
                              <a:gs pos="0">
                                <a:schemeClr val="accent6">
                                  <a:lumOff val="-19215"/>
                                </a:schemeClr>
                              </a:gs>
                              <a:gs pos="100000">
                                <a:schemeClr val="accent1">
                                  <a:lumOff val="55723"/>
                                </a:schemeClr>
                              </a:gs>
                            </a:gsLst>
                            <a:lin ang="16200000" scaled="0"/>
                          </a:gradFill>
                          <a:sym typeface="Arial"/>
                        </a:rPr>
                        <a:t>Global flood</a:t>
                      </a:r>
                    </a:p>
                  </a:txBody>
                  <a:tcPr marL="0" marR="0" marT="0" marB="0" horzOverflow="overflow"/>
                </a:tc>
                <a:tc>
                  <a:txBody>
                    <a:bodyPr/>
                    <a:lstStyle/>
                    <a:p>
                      <a:pPr algn="l">
                        <a:defRPr sz="1400">
                          <a:solidFill>
                            <a:srgbClr val="000000"/>
                          </a:solidFill>
                          <a:sym typeface="Arial"/>
                        </a:defRPr>
                      </a:pPr>
                      <a:endParaRPr sz="1900"/>
                    </a:p>
                    <a:p>
                      <a:pPr algn="ctr">
                        <a:defRPr sz="1400">
                          <a:solidFill>
                            <a:srgbClr val="000000"/>
                          </a:solidFill>
                          <a:sym typeface="Arial"/>
                        </a:defRPr>
                      </a:pPr>
                      <a:r>
                        <a:rPr sz="1900"/>
                        <a:t>yes</a:t>
                      </a:r>
                    </a:p>
                  </a:txBody>
                  <a:tcPr marL="0" marR="0" marT="0" marB="0" horzOverflow="overflow"/>
                </a:tc>
                <a:tc>
                  <a:txBody>
                    <a:bodyPr/>
                    <a:lstStyle/>
                    <a:p>
                      <a:pPr algn="l">
                        <a:defRPr sz="1400">
                          <a:solidFill>
                            <a:srgbClr val="000000"/>
                          </a:solidFill>
                          <a:sym typeface="Arial"/>
                        </a:defRPr>
                      </a:pPr>
                      <a:endParaRPr sz="1900"/>
                    </a:p>
                    <a:p>
                      <a:pPr algn="ctr">
                        <a:defRPr sz="1400">
                          <a:solidFill>
                            <a:srgbClr val="000000"/>
                          </a:solidFill>
                          <a:sym typeface="Arial"/>
                        </a:defRPr>
                      </a:pPr>
                      <a:r>
                        <a:rPr sz="1900"/>
                        <a:t>no</a:t>
                      </a:r>
                    </a:p>
                  </a:txBody>
                  <a:tcPr marL="0" marR="0" marT="0" marB="0" horzOverflow="overflow"/>
                </a:tc>
                <a:tc>
                  <a:txBody>
                    <a:bodyPr/>
                    <a:lstStyle/>
                    <a:p>
                      <a:pPr algn="l">
                        <a:defRPr sz="1400">
                          <a:solidFill>
                            <a:srgbClr val="000000"/>
                          </a:solidFill>
                          <a:sym typeface="Arial"/>
                        </a:defRPr>
                      </a:pPr>
                      <a:endParaRPr sz="1900"/>
                    </a:p>
                    <a:p>
                      <a:pPr algn="ctr">
                        <a:defRPr sz="1400">
                          <a:solidFill>
                            <a:srgbClr val="000000"/>
                          </a:solidFill>
                          <a:sym typeface="Arial"/>
                        </a:defRPr>
                      </a:pPr>
                      <a:r>
                        <a:rPr sz="1900"/>
                        <a:t>no</a:t>
                      </a:r>
                    </a:p>
                  </a:txBody>
                  <a:tcPr marL="0" marR="0" marT="0" marB="0" horzOverflow="overflow"/>
                </a:tc>
                <a:extLst>
                  <a:ext uri="{0D108BD9-81ED-4DB2-BD59-A6C34878D82A}">
                    <a16:rowId xmlns:a16="http://schemas.microsoft.com/office/drawing/2014/main" val="1000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Intelligent Design"/>
          <p:cNvSpPr txBox="1">
            <a:spLocks noGrp="1"/>
          </p:cNvSpPr>
          <p:nvPr>
            <p:ph type="title"/>
          </p:nvPr>
        </p:nvSpPr>
        <p:spPr>
          <a:xfrm>
            <a:off x="415599" y="411797"/>
            <a:ext cx="11360803" cy="945172"/>
          </a:xfrm>
          <a:prstGeom prst="rect">
            <a:avLst/>
          </a:prstGeom>
        </p:spPr>
        <p:txBody>
          <a:bodyPr/>
          <a:lstStyle/>
          <a:p>
            <a:r>
              <a:t>Intelligent Design</a:t>
            </a:r>
          </a:p>
        </p:txBody>
      </p:sp>
      <p:sp>
        <p:nvSpPr>
          <p:cNvPr id="136" name="Does not necessarily exclude the other three views…"/>
          <p:cNvSpPr txBox="1">
            <a:spLocks noGrp="1"/>
          </p:cNvSpPr>
          <p:nvPr>
            <p:ph type="body" idx="1"/>
          </p:nvPr>
        </p:nvSpPr>
        <p:spPr>
          <a:prstGeom prst="rect">
            <a:avLst/>
          </a:prstGeom>
        </p:spPr>
        <p:txBody>
          <a:bodyPr/>
          <a:lstStyle/>
          <a:p>
            <a:pPr>
              <a:buSzPts val="2400"/>
              <a:defRPr sz="2400"/>
            </a:pPr>
            <a:r>
              <a:t>Does not necessarily exclude the other three views</a:t>
            </a:r>
          </a:p>
          <a:p>
            <a:pPr>
              <a:buSzPts val="2400"/>
              <a:defRPr sz="2400"/>
            </a:pPr>
            <a:r>
              <a:t>Theistic evolutionists reject this </a:t>
            </a:r>
          </a:p>
          <a:p>
            <a:pPr>
              <a:buSzPts val="2400"/>
              <a:defRPr sz="2400"/>
            </a:pPr>
            <a:r>
              <a:t>Methodological Naturalism rejected</a:t>
            </a:r>
          </a:p>
          <a:p>
            <a:pPr>
              <a:buSzPts val="2400"/>
              <a:defRPr sz="2400"/>
            </a:pPr>
            <a:r>
              <a:t>INFORMATION is not random and indicates a designer</a:t>
            </a:r>
          </a:p>
          <a:p>
            <a:pPr>
              <a:buSzPts val="2400"/>
              <a:defRPr sz="2400"/>
            </a:pPr>
            <a:r>
              <a:t>Discovery Institute</a:t>
            </a:r>
          </a:p>
          <a:p>
            <a:pPr marL="1253035" lvl="1" indent="-457189">
              <a:buSzPts val="2400"/>
              <a:buChar char="●"/>
              <a:defRPr sz="2400"/>
            </a:pPr>
            <a:r>
              <a:t>https://www.discovery.org</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Biblical Considerations about Creation</a:t>
            </a:r>
          </a:p>
        </p:txBody>
      </p:sp>
    </p:spTree>
    <p:extLst>
      <p:ext uri="{BB962C8B-B14F-4D97-AF65-F5344CB8AC3E}">
        <p14:creationId xmlns:p14="http://schemas.microsoft.com/office/powerpoint/2010/main" val="3353834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Biblical Considerations about Creation</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470263" y="2113878"/>
            <a:ext cx="11460480" cy="4195481"/>
          </a:xfrm>
        </p:spPr>
        <p:txBody>
          <a:bodyPr>
            <a:normAutofit lnSpcReduction="10000"/>
          </a:bodyPr>
          <a:lstStyle/>
          <a:p>
            <a:r>
              <a:rPr lang="en-US" dirty="0"/>
              <a:t>Evidence for the Historical Person of Adam:</a:t>
            </a:r>
          </a:p>
          <a:p>
            <a:pPr lvl="1"/>
            <a:r>
              <a:rPr lang="en-US" sz="2000" dirty="0"/>
              <a:t>The specificity of the Genesis 1-3 account</a:t>
            </a:r>
          </a:p>
          <a:p>
            <a:pPr lvl="1"/>
            <a:r>
              <a:rPr lang="en-US" sz="2000" dirty="0"/>
              <a:t>Inclusion of Adam in Genealogies:  Gen 5:1, Luke 3:38</a:t>
            </a:r>
          </a:p>
          <a:p>
            <a:pPr lvl="2"/>
            <a:r>
              <a:rPr lang="en-US" sz="1800" dirty="0"/>
              <a:t>See </a:t>
            </a:r>
            <a:r>
              <a:rPr lang="en-US" sz="1800" u="sng" dirty="0"/>
              <a:t>Genealogy and History in the Biblical World</a:t>
            </a:r>
            <a:r>
              <a:rPr lang="en-US" sz="1800" dirty="0"/>
              <a:t> by Robert R. Wilson.</a:t>
            </a:r>
          </a:p>
          <a:p>
            <a:pPr lvl="1"/>
            <a:r>
              <a:rPr lang="en-US" sz="2000" dirty="0"/>
              <a:t>NT Data:</a:t>
            </a:r>
          </a:p>
          <a:p>
            <a:pPr lvl="2"/>
            <a:r>
              <a:rPr lang="en-US" sz="1800" dirty="0"/>
              <a:t>1 Tim. 2:12-14 ESV  12 I do not permit a woman to teach or to exercise authority over a man; rather, she is to remain quiet.  13 For Adam was formed first, then Eve;  14 and Adam was not deceived, but the woman was deceived and became a transgressor.</a:t>
            </a:r>
          </a:p>
          <a:p>
            <a:pPr lvl="2"/>
            <a:r>
              <a:rPr lang="en-US" sz="1800" dirty="0"/>
              <a:t>Matt. 19:4-6 ESV  4 He answered, "Have you not read that he who created them from the beginning made them male and female,  5 and said, 'Therefore a man shall leave his father and his mother and hold fast to his wife, and the two shall become one flesh'?  6 So they are no longer two but one flesh. What therefore God has joined together, let not man separate."</a:t>
            </a:r>
          </a:p>
        </p:txBody>
      </p:sp>
    </p:spTree>
    <p:extLst>
      <p:ext uri="{BB962C8B-B14F-4D97-AF65-F5344CB8AC3E}">
        <p14:creationId xmlns:p14="http://schemas.microsoft.com/office/powerpoint/2010/main" val="163966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Biblical Considerations about Creation</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470263" y="2113878"/>
            <a:ext cx="11460480" cy="4195481"/>
          </a:xfrm>
        </p:spPr>
        <p:txBody>
          <a:bodyPr>
            <a:noAutofit/>
          </a:bodyPr>
          <a:lstStyle/>
          <a:p>
            <a:r>
              <a:rPr lang="en-US" sz="2800" dirty="0"/>
              <a:t>Meaning of the Hebrew word </a:t>
            </a:r>
            <a:r>
              <a:rPr lang="en-US" sz="2800" dirty="0" err="1"/>
              <a:t>yom</a:t>
            </a:r>
            <a:r>
              <a:rPr lang="en-US" sz="2800" dirty="0"/>
              <a:t> (“day”)</a:t>
            </a:r>
          </a:p>
          <a:p>
            <a:r>
              <a:rPr lang="en-US" sz="2800" dirty="0"/>
              <a:t>The poetic nature of Genesis 1:1-2:3</a:t>
            </a:r>
          </a:p>
          <a:p>
            <a:r>
              <a:rPr lang="en-US" sz="2800" dirty="0"/>
              <a:t>The events of the 6</a:t>
            </a:r>
            <a:r>
              <a:rPr lang="en-US" sz="2800" baseline="30000" dirty="0"/>
              <a:t>th</a:t>
            </a:r>
            <a:r>
              <a:rPr lang="en-US" sz="2800" dirty="0"/>
              <a:t> day</a:t>
            </a:r>
          </a:p>
          <a:p>
            <a:r>
              <a:rPr lang="en-US" sz="2800" dirty="0"/>
              <a:t>The gap theory</a:t>
            </a:r>
          </a:p>
          <a:p>
            <a:r>
              <a:rPr lang="en-US" sz="2800" dirty="0"/>
              <a:t>God’s existence compared to the longevity of the mountains</a:t>
            </a:r>
          </a:p>
          <a:p>
            <a:r>
              <a:rPr lang="en-US" sz="2800" dirty="0"/>
              <a:t>The analogy with God’s work week</a:t>
            </a:r>
          </a:p>
          <a:p>
            <a:r>
              <a:rPr lang="en-US" sz="2800" dirty="0"/>
              <a:t>The nature of the 7</a:t>
            </a:r>
            <a:r>
              <a:rPr lang="en-US" sz="2800" baseline="30000" dirty="0"/>
              <a:t>th</a:t>
            </a:r>
            <a:r>
              <a:rPr lang="en-US" sz="2800" dirty="0"/>
              <a:t> day</a:t>
            </a:r>
          </a:p>
        </p:txBody>
      </p:sp>
    </p:spTree>
    <p:extLst>
      <p:ext uri="{BB962C8B-B14F-4D97-AF65-F5344CB8AC3E}">
        <p14:creationId xmlns:p14="http://schemas.microsoft.com/office/powerpoint/2010/main" val="254646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ritiques of Modern Evolutionary Theory"/>
          <p:cNvSpPr txBox="1">
            <a:spLocks noGrp="1"/>
          </p:cNvSpPr>
          <p:nvPr>
            <p:ph type="title"/>
          </p:nvPr>
        </p:nvSpPr>
        <p:spPr>
          <a:xfrm>
            <a:off x="712628" y="543862"/>
            <a:ext cx="11360801" cy="991209"/>
          </a:xfrm>
          <a:prstGeom prst="rect">
            <a:avLst/>
          </a:prstGeom>
        </p:spPr>
        <p:txBody>
          <a:bodyPr/>
          <a:lstStyle>
            <a:lvl1pPr>
              <a:defRPr sz="3400"/>
            </a:lvl1pPr>
          </a:lstStyle>
          <a:p>
            <a:r>
              <a:t>Critiques of Modern Evolutionary Theory</a:t>
            </a:r>
          </a:p>
        </p:txBody>
      </p:sp>
      <p:sp>
        <p:nvSpPr>
          <p:cNvPr id="140" name="Randomness creating order…"/>
          <p:cNvSpPr txBox="1">
            <a:spLocks noGrp="1"/>
          </p:cNvSpPr>
          <p:nvPr>
            <p:ph type="body" idx="1"/>
          </p:nvPr>
        </p:nvSpPr>
        <p:spPr>
          <a:xfrm>
            <a:off x="415599" y="1807567"/>
            <a:ext cx="11360803" cy="4555200"/>
          </a:xfrm>
          <a:prstGeom prst="rect">
            <a:avLst/>
          </a:prstGeom>
        </p:spPr>
        <p:txBody>
          <a:bodyPr/>
          <a:lstStyle/>
          <a:p>
            <a:pPr>
              <a:buSzPts val="3100"/>
              <a:defRPr sz="3100"/>
            </a:pPr>
            <a:r>
              <a:t>Randomness creating order</a:t>
            </a:r>
          </a:p>
          <a:p>
            <a:pPr>
              <a:buSzPts val="3100"/>
              <a:defRPr sz="3100"/>
            </a:pPr>
            <a:r>
              <a:t>Irreducible complexity or specified complexity</a:t>
            </a:r>
          </a:p>
          <a:p>
            <a:pPr>
              <a:buSzPts val="3100"/>
              <a:defRPr sz="3100"/>
            </a:pPr>
            <a:r>
              <a:t>No real observable results </a:t>
            </a:r>
          </a:p>
          <a:p>
            <a:pPr>
              <a:buSzPts val="3100"/>
              <a:defRPr sz="3100"/>
            </a:pPr>
            <a:r>
              <a:t>Second law of thermodynamics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Outline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1103312" y="2052918"/>
            <a:ext cx="10479088" cy="4195481"/>
          </a:xfrm>
        </p:spPr>
        <p:txBody>
          <a:bodyPr>
            <a:normAutofit/>
          </a:bodyPr>
          <a:lstStyle/>
          <a:p>
            <a:r>
              <a:rPr lang="en-US" sz="4000" dirty="0"/>
              <a:t>Christian Worldview and Science </a:t>
            </a:r>
          </a:p>
          <a:p>
            <a:r>
              <a:rPr lang="en-US" sz="4000" dirty="0"/>
              <a:t>Major Views of Creation</a:t>
            </a:r>
          </a:p>
          <a:p>
            <a:r>
              <a:rPr lang="en-US" sz="4000" dirty="0"/>
              <a:t>Biblical considerations about Creation</a:t>
            </a:r>
          </a:p>
          <a:p>
            <a:r>
              <a:rPr lang="en-US" sz="4000" dirty="0"/>
              <a:t>Scientific considerations about Creation</a:t>
            </a:r>
          </a:p>
        </p:txBody>
      </p:sp>
    </p:spTree>
    <p:extLst>
      <p:ext uri="{BB962C8B-B14F-4D97-AF65-F5344CB8AC3E}">
        <p14:creationId xmlns:p14="http://schemas.microsoft.com/office/powerpoint/2010/main" val="4258752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cientific Critique of Intelligent Design"/>
          <p:cNvSpPr txBox="1">
            <a:spLocks noGrp="1"/>
          </p:cNvSpPr>
          <p:nvPr>
            <p:ph type="title"/>
          </p:nvPr>
        </p:nvSpPr>
        <p:spPr>
          <a:xfrm>
            <a:off x="415599" y="593367"/>
            <a:ext cx="11360803" cy="1780659"/>
          </a:xfrm>
          <a:prstGeom prst="rect">
            <a:avLst/>
          </a:prstGeom>
        </p:spPr>
        <p:txBody>
          <a:bodyPr/>
          <a:lstStyle>
            <a:lvl1pPr>
              <a:defRPr sz="3800"/>
            </a:lvl1pPr>
          </a:lstStyle>
          <a:p>
            <a:r>
              <a:t>Scientific Critique of Intelligent Design</a:t>
            </a:r>
          </a:p>
        </p:txBody>
      </p:sp>
      <p:sp>
        <p:nvSpPr>
          <p:cNvPr id="143" name="Viewed as “Creationism in Disguise”…"/>
          <p:cNvSpPr txBox="1">
            <a:spLocks noGrp="1"/>
          </p:cNvSpPr>
          <p:nvPr>
            <p:ph type="body" idx="1"/>
          </p:nvPr>
        </p:nvSpPr>
        <p:spPr>
          <a:xfrm>
            <a:off x="415599" y="2078500"/>
            <a:ext cx="11360803" cy="4555200"/>
          </a:xfrm>
          <a:prstGeom prst="rect">
            <a:avLst/>
          </a:prstGeom>
        </p:spPr>
        <p:txBody>
          <a:bodyPr/>
          <a:lstStyle/>
          <a:p>
            <a:pPr>
              <a:buSzPts val="3100"/>
              <a:defRPr sz="3100"/>
            </a:pPr>
            <a:r>
              <a:t>Viewed as “Creationism in Disguise”</a:t>
            </a:r>
          </a:p>
          <a:p>
            <a:pPr>
              <a:buSzPts val="3100"/>
              <a:defRPr sz="3100"/>
            </a:pPr>
            <a:r>
              <a:t>Only a “philosophical movement”</a:t>
            </a:r>
          </a:p>
          <a:p>
            <a:pPr>
              <a:buSzPts val="3100"/>
              <a:defRPr sz="3100"/>
            </a:pPr>
            <a:r>
              <a:t>Biggest critics of modern evolutionary theory</a:t>
            </a:r>
          </a:p>
          <a:p>
            <a:pPr marL="1253035" lvl="1" indent="-457189">
              <a:buSzPts val="3100"/>
              <a:buChar char="●"/>
              <a:defRPr sz="3100"/>
            </a:pPr>
            <a:r>
              <a:t>Stephen C. Meyer, Michael Behe, Bill Demski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cientific Critique of Theistic Evolution"/>
          <p:cNvSpPr txBox="1">
            <a:spLocks noGrp="1"/>
          </p:cNvSpPr>
          <p:nvPr>
            <p:ph type="title"/>
          </p:nvPr>
        </p:nvSpPr>
        <p:spPr>
          <a:xfrm>
            <a:off x="415599" y="593367"/>
            <a:ext cx="11360803" cy="1253212"/>
          </a:xfrm>
          <a:prstGeom prst="rect">
            <a:avLst/>
          </a:prstGeom>
        </p:spPr>
        <p:txBody>
          <a:bodyPr/>
          <a:lstStyle>
            <a:lvl1pPr>
              <a:defRPr sz="3500"/>
            </a:lvl1pPr>
          </a:lstStyle>
          <a:p>
            <a:r>
              <a:t>Scientific Critique of Theistic Evolution</a:t>
            </a:r>
          </a:p>
        </p:txBody>
      </p:sp>
      <p:sp>
        <p:nvSpPr>
          <p:cNvPr id="146" name="Methodological Naturalism…"/>
          <p:cNvSpPr txBox="1">
            <a:spLocks noGrp="1"/>
          </p:cNvSpPr>
          <p:nvPr>
            <p:ph type="body" idx="1"/>
          </p:nvPr>
        </p:nvSpPr>
        <p:spPr>
          <a:xfrm>
            <a:off x="415599" y="1807567"/>
            <a:ext cx="11360803" cy="4555200"/>
          </a:xfrm>
          <a:prstGeom prst="rect">
            <a:avLst/>
          </a:prstGeom>
        </p:spPr>
        <p:txBody>
          <a:bodyPr/>
          <a:lstStyle/>
          <a:p>
            <a:pPr>
              <a:buSzPts val="3100"/>
              <a:defRPr sz="3100"/>
            </a:pPr>
            <a:r>
              <a:t>Methodological Naturalism</a:t>
            </a:r>
          </a:p>
          <a:p>
            <a:pPr>
              <a:buSzPts val="3100"/>
              <a:defRPr sz="3100"/>
            </a:pPr>
            <a:r>
              <a:t>Science has not proven that only science can explain things</a:t>
            </a:r>
          </a:p>
          <a:p>
            <a:pPr>
              <a:buSzPts val="3100"/>
              <a:defRPr sz="3100"/>
            </a:pPr>
            <a:r>
              <a:t>Rejects philosophical approaches</a:t>
            </a:r>
          </a:p>
          <a:p>
            <a:pPr>
              <a:buSzPts val="3100"/>
              <a:defRPr sz="3100"/>
            </a:pPr>
            <a:r>
              <a:t>Leprechaun and water boiling</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cientific Critique of OE Creation"/>
          <p:cNvSpPr txBox="1">
            <a:spLocks noGrp="1"/>
          </p:cNvSpPr>
          <p:nvPr>
            <p:ph type="title"/>
          </p:nvPr>
        </p:nvSpPr>
        <p:spPr>
          <a:xfrm>
            <a:off x="415599" y="475496"/>
            <a:ext cx="11360803" cy="881473"/>
          </a:xfrm>
          <a:prstGeom prst="rect">
            <a:avLst/>
          </a:prstGeom>
        </p:spPr>
        <p:txBody>
          <a:bodyPr/>
          <a:lstStyle/>
          <a:p>
            <a:r>
              <a:t>Scientific Critique of OE Creation</a:t>
            </a:r>
          </a:p>
        </p:txBody>
      </p:sp>
      <p:sp>
        <p:nvSpPr>
          <p:cNvPr id="149" name="? None…"/>
          <p:cNvSpPr txBox="1">
            <a:spLocks noGrp="1"/>
          </p:cNvSpPr>
          <p:nvPr>
            <p:ph type="body" idx="1"/>
          </p:nvPr>
        </p:nvSpPr>
        <p:spPr>
          <a:prstGeom prst="rect">
            <a:avLst/>
          </a:prstGeom>
        </p:spPr>
        <p:txBody>
          <a:bodyPr>
            <a:normAutofit/>
          </a:bodyPr>
          <a:lstStyle/>
          <a:p>
            <a:r>
              <a:rPr sz="2400" dirty="0"/>
              <a:t>? None</a:t>
            </a:r>
          </a:p>
          <a:p>
            <a:r>
              <a:rPr sz="2400" dirty="0"/>
              <a:t>Invokes “God of the Gaps”</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cientific Support and Critique of Recent (YE) Creation"/>
          <p:cNvSpPr txBox="1">
            <a:spLocks noGrp="1"/>
          </p:cNvSpPr>
          <p:nvPr>
            <p:ph type="title"/>
          </p:nvPr>
        </p:nvSpPr>
        <p:spPr>
          <a:prstGeom prst="rect">
            <a:avLst/>
          </a:prstGeom>
        </p:spPr>
        <p:txBody>
          <a:bodyPr/>
          <a:lstStyle>
            <a:lvl1pPr defTabSz="768095">
              <a:defRPr sz="2520"/>
            </a:lvl1pPr>
          </a:lstStyle>
          <a:p>
            <a:r>
              <a:t>Scientific Support and Critique of Recent (YE) Creation</a:t>
            </a:r>
          </a:p>
        </p:txBody>
      </p:sp>
      <p:sp>
        <p:nvSpPr>
          <p:cNvPr id="152" name="The Universe is old…"/>
          <p:cNvSpPr txBox="1">
            <a:spLocks noGrp="1"/>
          </p:cNvSpPr>
          <p:nvPr>
            <p:ph type="body" idx="1"/>
          </p:nvPr>
        </p:nvSpPr>
        <p:spPr>
          <a:xfrm>
            <a:off x="415599" y="1621300"/>
            <a:ext cx="11360803" cy="4555200"/>
          </a:xfrm>
          <a:prstGeom prst="rect">
            <a:avLst/>
          </a:prstGeom>
        </p:spPr>
        <p:txBody>
          <a:bodyPr>
            <a:normAutofit/>
          </a:bodyPr>
          <a:lstStyle/>
          <a:p>
            <a:pPr>
              <a:buSzPts val="2000"/>
              <a:defRPr sz="2000"/>
            </a:pPr>
            <a:r>
              <a:rPr sz="2400" dirty="0"/>
              <a:t>The Universe is old</a:t>
            </a:r>
          </a:p>
          <a:p>
            <a:pPr>
              <a:buSzPts val="2000"/>
              <a:defRPr sz="2000"/>
            </a:pPr>
            <a:r>
              <a:rPr sz="2400" dirty="0"/>
              <a:t>Earth is old</a:t>
            </a:r>
          </a:p>
          <a:p>
            <a:pPr>
              <a:buSzPts val="2000"/>
              <a:defRPr sz="2000"/>
            </a:pPr>
            <a:r>
              <a:rPr sz="2400" dirty="0"/>
              <a:t>Life is old</a:t>
            </a:r>
          </a:p>
          <a:p>
            <a:pPr>
              <a:buSzPts val="2000"/>
              <a:defRPr sz="2000"/>
            </a:pPr>
            <a:r>
              <a:rPr sz="2400" dirty="0"/>
              <a:t>Doesn’t follow paradigm of modern scientific discoveries regarding age of universe</a:t>
            </a:r>
          </a:p>
          <a:p>
            <a:pPr>
              <a:buSzPts val="2000"/>
              <a:defRPr sz="2000"/>
            </a:pPr>
            <a:r>
              <a:rPr sz="2400" dirty="0"/>
              <a:t>Viewed as extreme by some</a:t>
            </a:r>
          </a:p>
          <a:p>
            <a:pPr>
              <a:buSzPts val="2000"/>
              <a:defRPr sz="2000"/>
            </a:pPr>
            <a:r>
              <a:rPr sz="2400" dirty="0"/>
              <a:t>Mount Saint Helen’s</a:t>
            </a:r>
          </a:p>
          <a:p>
            <a:pPr marL="1253035" lvl="1" indent="-457189">
              <a:buSzPts val="2000"/>
              <a:buChar char="●"/>
              <a:defRPr sz="2000"/>
            </a:pPr>
            <a:r>
              <a:rPr sz="2400" dirty="0"/>
              <a:t>Steve Austin</a:t>
            </a:r>
          </a:p>
          <a:p>
            <a:pPr marL="1253035" lvl="1" indent="-457189">
              <a:buSzPts val="2000"/>
              <a:buChar char="●"/>
              <a:defRPr sz="2000"/>
            </a:pPr>
            <a:r>
              <a:rPr sz="2400" dirty="0"/>
              <a:t>https://www.logosresearchassociates.org</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Christian Worldview and Science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470263" y="2113878"/>
            <a:ext cx="11460480" cy="4195481"/>
          </a:xfrm>
        </p:spPr>
        <p:txBody>
          <a:bodyPr>
            <a:normAutofit/>
          </a:bodyPr>
          <a:lstStyle/>
          <a:p>
            <a:r>
              <a:rPr lang="en-US" sz="4000" dirty="0"/>
              <a:t>There is </a:t>
            </a:r>
            <a:r>
              <a:rPr lang="en-US" sz="4000" b="1" dirty="0"/>
              <a:t>superficial concord </a:t>
            </a:r>
            <a:r>
              <a:rPr lang="en-US" sz="4000" dirty="0"/>
              <a:t>but </a:t>
            </a:r>
            <a:r>
              <a:rPr lang="en-US" sz="4000" b="1" dirty="0"/>
              <a:t>deep conflict</a:t>
            </a:r>
            <a:r>
              <a:rPr lang="en-US" sz="4000" dirty="0"/>
              <a:t> between science and atheism.</a:t>
            </a:r>
          </a:p>
          <a:p>
            <a:r>
              <a:rPr lang="en-US" sz="4000" dirty="0"/>
              <a:t>There is </a:t>
            </a:r>
            <a:r>
              <a:rPr lang="en-US" sz="4000" b="1" dirty="0"/>
              <a:t>superficial conflict </a:t>
            </a:r>
            <a:r>
              <a:rPr lang="en-US" sz="4000" dirty="0"/>
              <a:t>but </a:t>
            </a:r>
            <a:r>
              <a:rPr lang="en-US" sz="4000" b="1" dirty="0"/>
              <a:t>deep concord</a:t>
            </a:r>
            <a:r>
              <a:rPr lang="en-US" sz="4000" dirty="0"/>
              <a:t> between science and Christianity.</a:t>
            </a:r>
          </a:p>
        </p:txBody>
      </p:sp>
    </p:spTree>
    <p:extLst>
      <p:ext uri="{BB962C8B-B14F-4D97-AF65-F5344CB8AC3E}">
        <p14:creationId xmlns:p14="http://schemas.microsoft.com/office/powerpoint/2010/main" val="2992331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Christian Worldview and Science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470263" y="2113878"/>
            <a:ext cx="11460480" cy="4195481"/>
          </a:xfrm>
        </p:spPr>
        <p:txBody>
          <a:bodyPr>
            <a:normAutofit fontScale="92500" lnSpcReduction="20000"/>
          </a:bodyPr>
          <a:lstStyle/>
          <a:p>
            <a:r>
              <a:rPr lang="en-US" sz="4000" dirty="0"/>
              <a:t>There is </a:t>
            </a:r>
            <a:r>
              <a:rPr lang="en-US" sz="4000" b="1" dirty="0"/>
              <a:t>superficial concord </a:t>
            </a:r>
            <a:r>
              <a:rPr lang="en-US" sz="4000" dirty="0"/>
              <a:t>but </a:t>
            </a:r>
            <a:r>
              <a:rPr lang="en-US" sz="4000" b="1" dirty="0"/>
              <a:t>deep conflict</a:t>
            </a:r>
            <a:r>
              <a:rPr lang="en-US" sz="4000" dirty="0"/>
              <a:t> between science and atheism.</a:t>
            </a:r>
          </a:p>
          <a:p>
            <a:pPr lvl="1"/>
            <a:r>
              <a:rPr lang="en-US" sz="3800" dirty="0"/>
              <a:t>Atheism cannot account for human freewill and rational deliberation.</a:t>
            </a:r>
          </a:p>
          <a:p>
            <a:pPr lvl="1"/>
            <a:r>
              <a:rPr lang="en-US" sz="3800" dirty="0"/>
              <a:t>Atheism cannot account for our ability to trust our own senses and mental states.</a:t>
            </a:r>
          </a:p>
          <a:p>
            <a:pPr lvl="1"/>
            <a:r>
              <a:rPr lang="en-US" sz="3800" dirty="0"/>
              <a:t>Atheism cannot account for philosophical assumptions that undergird science.</a:t>
            </a:r>
          </a:p>
        </p:txBody>
      </p:sp>
    </p:spTree>
    <p:extLst>
      <p:ext uri="{BB962C8B-B14F-4D97-AF65-F5344CB8AC3E}">
        <p14:creationId xmlns:p14="http://schemas.microsoft.com/office/powerpoint/2010/main" val="336258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Christian Worldview and Science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470263" y="1713390"/>
            <a:ext cx="11550102" cy="4998128"/>
          </a:xfrm>
        </p:spPr>
        <p:txBody>
          <a:bodyPr>
            <a:normAutofit fontScale="55000" lnSpcReduction="20000"/>
          </a:bodyPr>
          <a:lstStyle/>
          <a:p>
            <a:pPr marL="0" indent="0">
              <a:lnSpc>
                <a:spcPct val="120000"/>
              </a:lnSpc>
              <a:spcBef>
                <a:spcPts val="0"/>
              </a:spcBef>
              <a:buNone/>
            </a:pPr>
            <a:r>
              <a:rPr lang="en-US" sz="3800" dirty="0"/>
              <a:t>Philosophical assumptions that undergird science:</a:t>
            </a:r>
          </a:p>
          <a:p>
            <a:pPr>
              <a:lnSpc>
                <a:spcPct val="120000"/>
              </a:lnSpc>
              <a:spcBef>
                <a:spcPts val="0"/>
              </a:spcBef>
            </a:pPr>
            <a:r>
              <a:rPr lang="en-US" sz="3800" dirty="0"/>
              <a:t>the existence of a theory independent, external world</a:t>
            </a:r>
          </a:p>
          <a:p>
            <a:pPr>
              <a:lnSpc>
                <a:spcPct val="120000"/>
              </a:lnSpc>
              <a:spcBef>
                <a:spcPts val="0"/>
              </a:spcBef>
            </a:pPr>
            <a:r>
              <a:rPr lang="en-US" sz="3800" dirty="0"/>
              <a:t>the orderly nature of the external world</a:t>
            </a:r>
          </a:p>
          <a:p>
            <a:pPr>
              <a:lnSpc>
                <a:spcPct val="120000"/>
              </a:lnSpc>
              <a:spcBef>
                <a:spcPts val="0"/>
              </a:spcBef>
            </a:pPr>
            <a:r>
              <a:rPr lang="en-US" sz="3800" dirty="0"/>
              <a:t>the knowability of the external world</a:t>
            </a:r>
          </a:p>
          <a:p>
            <a:pPr>
              <a:lnSpc>
                <a:spcPct val="120000"/>
              </a:lnSpc>
              <a:spcBef>
                <a:spcPts val="0"/>
              </a:spcBef>
            </a:pPr>
            <a:r>
              <a:rPr lang="en-US" sz="3800" dirty="0"/>
              <a:t>the existence of truth</a:t>
            </a:r>
          </a:p>
          <a:p>
            <a:pPr>
              <a:lnSpc>
                <a:spcPct val="120000"/>
              </a:lnSpc>
              <a:spcBef>
                <a:spcPts val="0"/>
              </a:spcBef>
            </a:pPr>
            <a:r>
              <a:rPr lang="en-US" sz="3800" dirty="0"/>
              <a:t>the laws of logic</a:t>
            </a:r>
          </a:p>
          <a:p>
            <a:pPr>
              <a:lnSpc>
                <a:spcPct val="120000"/>
              </a:lnSpc>
              <a:spcBef>
                <a:spcPts val="0"/>
              </a:spcBef>
            </a:pPr>
            <a:r>
              <a:rPr lang="en-US" sz="3800" dirty="0"/>
              <a:t>the reliability of our cognitive and sensory faculties to serve as truth gatherers</a:t>
            </a:r>
          </a:p>
          <a:p>
            <a:pPr>
              <a:lnSpc>
                <a:spcPct val="120000"/>
              </a:lnSpc>
              <a:spcBef>
                <a:spcPts val="0"/>
              </a:spcBef>
            </a:pPr>
            <a:r>
              <a:rPr lang="en-US" sz="3800" dirty="0"/>
              <a:t>the adequacy of language to describe the world</a:t>
            </a:r>
          </a:p>
          <a:p>
            <a:pPr>
              <a:lnSpc>
                <a:spcPct val="120000"/>
              </a:lnSpc>
              <a:spcBef>
                <a:spcPts val="0"/>
              </a:spcBef>
            </a:pPr>
            <a:r>
              <a:rPr lang="en-US" sz="3800" dirty="0"/>
              <a:t>the existence of values used in science (for example, “test theories fairly and report results honestly”)</a:t>
            </a:r>
          </a:p>
          <a:p>
            <a:pPr>
              <a:lnSpc>
                <a:spcPct val="120000"/>
              </a:lnSpc>
              <a:spcBef>
                <a:spcPts val="0"/>
              </a:spcBef>
            </a:pPr>
            <a:r>
              <a:rPr lang="en-US" sz="3800" dirty="0"/>
              <a:t>the uniformity of nature and induction</a:t>
            </a:r>
          </a:p>
          <a:p>
            <a:pPr>
              <a:lnSpc>
                <a:spcPct val="120000"/>
              </a:lnSpc>
              <a:spcBef>
                <a:spcPts val="0"/>
              </a:spcBef>
            </a:pPr>
            <a:r>
              <a:rPr lang="en-US" sz="3800" dirty="0"/>
              <a:t>the existence of numbers and mathematical truths</a:t>
            </a:r>
          </a:p>
          <a:p>
            <a:pPr>
              <a:lnSpc>
                <a:spcPct val="120000"/>
              </a:lnSpc>
              <a:spcBef>
                <a:spcPts val="0"/>
              </a:spcBef>
            </a:pPr>
            <a:r>
              <a:rPr lang="en-US" sz="3800" dirty="0"/>
              <a:t>the existence of true and rationally justified beliefs outside of science</a:t>
            </a:r>
          </a:p>
          <a:p>
            <a:pPr>
              <a:lnSpc>
                <a:spcPct val="120000"/>
              </a:lnSpc>
              <a:spcBef>
                <a:spcPts val="0"/>
              </a:spcBef>
            </a:pPr>
            <a:r>
              <a:rPr lang="en-US" sz="3800" dirty="0"/>
              <a:t>the objective basis for the value of human life.</a:t>
            </a:r>
          </a:p>
          <a:p>
            <a:endParaRPr lang="en-US" sz="3800" dirty="0"/>
          </a:p>
        </p:txBody>
      </p:sp>
    </p:spTree>
    <p:extLst>
      <p:ext uri="{BB962C8B-B14F-4D97-AF65-F5344CB8AC3E}">
        <p14:creationId xmlns:p14="http://schemas.microsoft.com/office/powerpoint/2010/main" val="1537366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Christian Worldview and Science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470263" y="2113878"/>
            <a:ext cx="11460480" cy="4195481"/>
          </a:xfrm>
        </p:spPr>
        <p:txBody>
          <a:bodyPr>
            <a:normAutofit fontScale="77500" lnSpcReduction="20000"/>
          </a:bodyPr>
          <a:lstStyle/>
          <a:p>
            <a:r>
              <a:rPr lang="en-US" sz="4000" dirty="0"/>
              <a:t>There is </a:t>
            </a:r>
            <a:r>
              <a:rPr lang="en-US" sz="4000" b="1" dirty="0"/>
              <a:t>superficial conflict </a:t>
            </a:r>
            <a:r>
              <a:rPr lang="en-US" sz="4000" dirty="0"/>
              <a:t>but </a:t>
            </a:r>
            <a:r>
              <a:rPr lang="en-US" sz="4000" b="1" dirty="0"/>
              <a:t>deep concord</a:t>
            </a:r>
            <a:r>
              <a:rPr lang="en-US" sz="4000" dirty="0"/>
              <a:t> between science and Christianity.</a:t>
            </a:r>
          </a:p>
          <a:p>
            <a:pPr lvl="1"/>
            <a:r>
              <a:rPr lang="en-US" sz="3800" dirty="0"/>
              <a:t>Superficial conflicts arise when we treat the Bible as if it were a science book.</a:t>
            </a:r>
          </a:p>
          <a:p>
            <a:pPr lvl="1"/>
            <a:r>
              <a:rPr lang="en-US" sz="3800" dirty="0"/>
              <a:t>Superficial conflicts arise when we don’t understand the limits of science.</a:t>
            </a:r>
          </a:p>
          <a:p>
            <a:pPr lvl="1"/>
            <a:r>
              <a:rPr lang="en-US" sz="3800" dirty="0"/>
              <a:t>Christianity provides a worldview in which the assumptions of science are best justified. </a:t>
            </a:r>
          </a:p>
          <a:p>
            <a:pPr lvl="1"/>
            <a:r>
              <a:rPr lang="en-US" sz="3800" dirty="0"/>
              <a:t>A Christian worldview makes sense of the beginning of the universe and the fine-tuning of the universe for life.</a:t>
            </a:r>
          </a:p>
        </p:txBody>
      </p:sp>
    </p:spTree>
    <p:extLst>
      <p:ext uri="{BB962C8B-B14F-4D97-AF65-F5344CB8AC3E}">
        <p14:creationId xmlns:p14="http://schemas.microsoft.com/office/powerpoint/2010/main" val="258831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97E9E-87D5-494A-A157-62830C63788A}"/>
              </a:ext>
            </a:extLst>
          </p:cNvPr>
          <p:cNvSpPr>
            <a:spLocks noGrp="1"/>
          </p:cNvSpPr>
          <p:nvPr>
            <p:ph type="title"/>
          </p:nvPr>
        </p:nvSpPr>
        <p:spPr/>
        <p:txBody>
          <a:bodyPr/>
          <a:lstStyle/>
          <a:p>
            <a:r>
              <a:rPr lang="en-US" sz="4400" dirty="0"/>
              <a:t>Christian Worldview and Science</a:t>
            </a:r>
          </a:p>
        </p:txBody>
      </p:sp>
      <p:sp>
        <p:nvSpPr>
          <p:cNvPr id="3" name="Content Placeholder 2">
            <a:extLst>
              <a:ext uri="{FF2B5EF4-FFF2-40B4-BE49-F238E27FC236}">
                <a16:creationId xmlns:a16="http://schemas.microsoft.com/office/drawing/2014/main" id="{9C4F84AC-4056-49B0-8384-EB4CB73AAF09}"/>
              </a:ext>
            </a:extLst>
          </p:cNvPr>
          <p:cNvSpPr>
            <a:spLocks noGrp="1"/>
          </p:cNvSpPr>
          <p:nvPr>
            <p:ph idx="1"/>
          </p:nvPr>
        </p:nvSpPr>
        <p:spPr>
          <a:xfrm>
            <a:off x="470263" y="1624614"/>
            <a:ext cx="11460480" cy="4684745"/>
          </a:xfrm>
        </p:spPr>
        <p:txBody>
          <a:bodyPr>
            <a:noAutofit/>
          </a:bodyPr>
          <a:lstStyle/>
          <a:p>
            <a:pPr marL="0" indent="0">
              <a:buNone/>
            </a:pPr>
            <a:r>
              <a:rPr lang="en-US" sz="2200" dirty="0"/>
              <a:t>"Consider the enormity of the problem. Science has proved that the universe exploded into being at a certain moment. It asks: What cause produced this effect? Who or what put the matter or energy into the universe? And science cannot answer these questions, because, according to the astronomers, in the first moments of its existence the Universe was compressed to an extraordinary degree, and consumed by the heat of a fire beyond human imagination. The shock of that instant must have destroyed every particle of evidence that could have yielded a clue to the cause of the great explosion."</a:t>
            </a:r>
          </a:p>
          <a:p>
            <a:pPr marL="0" indent="0">
              <a:buNone/>
            </a:pPr>
            <a:r>
              <a:rPr lang="en-US" sz="2200" dirty="0"/>
              <a:t>"For the scientist who has lived by his faith in the power of reason, the story ends like a bad dream. He has scaled the mountain of ignorance; he is about to conquer the highest peak; as he pulls himself over the final rock, he is greeted by a band of theologians who have been sitting there for centuries.“</a:t>
            </a:r>
          </a:p>
          <a:p>
            <a:pPr marL="0" indent="0">
              <a:buNone/>
            </a:pPr>
            <a:r>
              <a:rPr lang="en-US" sz="2200" dirty="0"/>
              <a:t>--Robert Jastrow, NASA Astronomer</a:t>
            </a:r>
          </a:p>
        </p:txBody>
      </p:sp>
    </p:spTree>
    <p:extLst>
      <p:ext uri="{BB962C8B-B14F-4D97-AF65-F5344CB8AC3E}">
        <p14:creationId xmlns:p14="http://schemas.microsoft.com/office/powerpoint/2010/main" val="1331378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hree vs. Four Views of Creation"/>
          <p:cNvSpPr txBox="1">
            <a:spLocks noGrp="1"/>
          </p:cNvSpPr>
          <p:nvPr>
            <p:ph type="ctrTitle"/>
          </p:nvPr>
        </p:nvSpPr>
        <p:spPr>
          <a:prstGeom prst="rect">
            <a:avLst/>
          </a:prstGeom>
        </p:spPr>
        <p:txBody>
          <a:bodyPr/>
          <a:lstStyle/>
          <a:p>
            <a:r>
              <a:t>Three vs. Four Views of Creation</a:t>
            </a:r>
          </a:p>
        </p:txBody>
      </p:sp>
      <p:sp>
        <p:nvSpPr>
          <p:cNvPr id="115" name="Jeff Conner"/>
          <p:cNvSpPr txBox="1">
            <a:spLocks noGrp="1"/>
          </p:cNvSpPr>
          <p:nvPr>
            <p:ph type="subTitle" sz="quarter" idx="1"/>
          </p:nvPr>
        </p:nvSpPr>
        <p:spPr>
          <a:prstGeom prst="rect">
            <a:avLst/>
          </a:prstGeom>
        </p:spPr>
        <p:txBody>
          <a:bodyPr/>
          <a:lstStyle/>
          <a:p>
            <a:r>
              <a:t>Jeff Conner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he Views"/>
          <p:cNvSpPr txBox="1">
            <a:spLocks noGrp="1"/>
          </p:cNvSpPr>
          <p:nvPr>
            <p:ph type="title"/>
          </p:nvPr>
        </p:nvSpPr>
        <p:spPr>
          <a:xfrm>
            <a:off x="415599" y="277586"/>
            <a:ext cx="11360803" cy="1181247"/>
          </a:xfrm>
          <a:prstGeom prst="rect">
            <a:avLst/>
          </a:prstGeom>
        </p:spPr>
        <p:txBody>
          <a:bodyPr/>
          <a:lstStyle>
            <a:lvl1pPr>
              <a:defRPr sz="4500"/>
            </a:lvl1pPr>
          </a:lstStyle>
          <a:p>
            <a:r>
              <a:t>The Views</a:t>
            </a:r>
          </a:p>
        </p:txBody>
      </p:sp>
      <p:sp>
        <p:nvSpPr>
          <p:cNvPr id="118" name="Recent (Young Earth) Creation…"/>
          <p:cNvSpPr txBox="1">
            <a:spLocks noGrp="1"/>
          </p:cNvSpPr>
          <p:nvPr>
            <p:ph type="body" idx="1"/>
          </p:nvPr>
        </p:nvSpPr>
        <p:spPr>
          <a:prstGeom prst="rect">
            <a:avLst/>
          </a:prstGeom>
        </p:spPr>
        <p:txBody>
          <a:bodyPr/>
          <a:lstStyle/>
          <a:p>
            <a:pPr>
              <a:buSzPts val="3700"/>
              <a:defRPr sz="3700"/>
            </a:pPr>
            <a:r>
              <a:t>Recent (Young Earth) Creation</a:t>
            </a:r>
          </a:p>
          <a:p>
            <a:pPr>
              <a:buSzPts val="3700"/>
              <a:defRPr sz="3700"/>
            </a:pPr>
            <a:r>
              <a:t>Progressive (Old Earth) Creation</a:t>
            </a:r>
          </a:p>
          <a:p>
            <a:pPr>
              <a:buSzPts val="3700"/>
              <a:defRPr sz="3700"/>
            </a:pPr>
            <a:r>
              <a:t>Theistic Evolution</a:t>
            </a:r>
          </a:p>
          <a:p>
            <a:pPr>
              <a:buSzPts val="3700"/>
              <a:defRPr sz="3700"/>
            </a:pPr>
            <a:r>
              <a:t>Intelligent Design</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otalTime>269</TotalTime>
  <Words>1097</Words>
  <Application>Microsoft Office PowerPoint</Application>
  <PresentationFormat>Widescreen</PresentationFormat>
  <Paragraphs>155</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Century Gothic</vt:lpstr>
      <vt:lpstr>Wingdings 3</vt:lpstr>
      <vt:lpstr>Ion</vt:lpstr>
      <vt:lpstr>Hot Button Issues</vt:lpstr>
      <vt:lpstr>Outline</vt:lpstr>
      <vt:lpstr>Christian Worldview and Science</vt:lpstr>
      <vt:lpstr>Christian Worldview and Science</vt:lpstr>
      <vt:lpstr>Christian Worldview and Science</vt:lpstr>
      <vt:lpstr>Christian Worldview and Science</vt:lpstr>
      <vt:lpstr>Christian Worldview and Science</vt:lpstr>
      <vt:lpstr>Three vs. Four Views of Creation</vt:lpstr>
      <vt:lpstr>The Views</vt:lpstr>
      <vt:lpstr>PowerPoint Presentation</vt:lpstr>
      <vt:lpstr>Recent (Young Earth) Creationism</vt:lpstr>
      <vt:lpstr>Progressive (Old Earth) Creation</vt:lpstr>
      <vt:lpstr>Theistic Evolution </vt:lpstr>
      <vt:lpstr>PowerPoint Presentation</vt:lpstr>
      <vt:lpstr>Intelligent Design</vt:lpstr>
      <vt:lpstr>Biblical Considerations about Creation</vt:lpstr>
      <vt:lpstr>Biblical Considerations about Creation</vt:lpstr>
      <vt:lpstr>Biblical Considerations about Creation</vt:lpstr>
      <vt:lpstr>Critiques of Modern Evolutionary Theory</vt:lpstr>
      <vt:lpstr>Scientific Critique of Intelligent Design</vt:lpstr>
      <vt:lpstr>Scientific Critique of Theistic Evolution</vt:lpstr>
      <vt:lpstr>Scientific Critique of OE Creation</vt:lpstr>
      <vt:lpstr>Scientific Support and Critique of Recent (YE) Creation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Button Issues</dc:title>
  <dc:creator>Nathanael King</dc:creator>
  <cp:lastModifiedBy>Nathanael King</cp:lastModifiedBy>
  <cp:revision>27</cp:revision>
  <dcterms:created xsi:type="dcterms:W3CDTF">2019-06-30T15:08:00Z</dcterms:created>
  <dcterms:modified xsi:type="dcterms:W3CDTF">2019-08-04T09:04:34Z</dcterms:modified>
</cp:coreProperties>
</file>