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71" r:id="rId4"/>
    <p:sldId id="272" r:id="rId5"/>
    <p:sldId id="273" r:id="rId6"/>
    <p:sldId id="274" r:id="rId7"/>
    <p:sldId id="275" r:id="rId8"/>
    <p:sldId id="270" r:id="rId9"/>
    <p:sldId id="277" r:id="rId10"/>
    <p:sldId id="289" r:id="rId11"/>
    <p:sldId id="264" r:id="rId12"/>
    <p:sldId id="276" r:id="rId13"/>
    <p:sldId id="269" r:id="rId14"/>
    <p:sldId id="278" r:id="rId15"/>
    <p:sldId id="262" r:id="rId16"/>
    <p:sldId id="279" r:id="rId17"/>
    <p:sldId id="280" r:id="rId18"/>
    <p:sldId id="281" r:id="rId19"/>
    <p:sldId id="282" r:id="rId20"/>
    <p:sldId id="268" r:id="rId21"/>
    <p:sldId id="263" r:id="rId22"/>
    <p:sldId id="283" r:id="rId23"/>
    <p:sldId id="284" r:id="rId24"/>
    <p:sldId id="285" r:id="rId25"/>
    <p:sldId id="265" r:id="rId26"/>
    <p:sldId id="286" r:id="rId27"/>
    <p:sldId id="287" r:id="rId28"/>
    <p:sldId id="266" r:id="rId29"/>
    <p:sldId id="288" r:id="rId30"/>
    <p:sldId id="267" r:id="rId31"/>
    <p:sldId id="291" r:id="rId32"/>
    <p:sldId id="292" r:id="rId33"/>
    <p:sldId id="293" r:id="rId34"/>
    <p:sldId id="296" r:id="rId35"/>
    <p:sldId id="290" r:id="rId36"/>
    <p:sldId id="295" r:id="rId37"/>
    <p:sldId id="294" r:id="rId38"/>
    <p:sldId id="297" r:id="rId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14" autoAdjust="0"/>
    <p:restoredTop sz="94660"/>
  </p:normalViewPr>
  <p:slideViewPr>
    <p:cSldViewPr snapToGrid="0">
      <p:cViewPr varScale="1">
        <p:scale>
          <a:sx n="62" d="100"/>
          <a:sy n="62" d="100"/>
        </p:scale>
        <p:origin x="72" y="136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8/24/2019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8/24/2019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8/24/2019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8/24/2019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8/24/2019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8/24/2019</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8/24/2019</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8/24/2019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8/24/2019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dirty="0"/>
              <a:t>8/24/2019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96027F-7875-4030-9381-8BD8C4F21935}" type="datetimeFigureOut">
              <a:rPr lang="en-US" dirty="0"/>
              <a:t>8/24/2019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dirty="0"/>
              <a:t>8/24/2019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dirty="0"/>
              <a:t>8/24/2019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8/24/2019</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8/24/2019</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4509A250-FF31-4206-8172-F9D3106AACB1}" type="datetimeFigureOut">
              <a:rPr lang="en-US" dirty="0"/>
              <a:t>8/24/2019</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8/24/2019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t>8/24/2019</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245A0-1C07-4B0C-B6EB-AE32939DF3EC}"/>
              </a:ext>
            </a:extLst>
          </p:cNvPr>
          <p:cNvSpPr>
            <a:spLocks noGrp="1"/>
          </p:cNvSpPr>
          <p:nvPr>
            <p:ph type="ctrTitle"/>
          </p:nvPr>
        </p:nvSpPr>
        <p:spPr/>
        <p:txBody>
          <a:bodyPr/>
          <a:lstStyle/>
          <a:p>
            <a:r>
              <a:rPr lang="en-US" dirty="0"/>
              <a:t>Hot Button Issues</a:t>
            </a:r>
          </a:p>
        </p:txBody>
      </p:sp>
      <p:sp>
        <p:nvSpPr>
          <p:cNvPr id="3" name="Subtitle 2">
            <a:extLst>
              <a:ext uri="{FF2B5EF4-FFF2-40B4-BE49-F238E27FC236}">
                <a16:creationId xmlns:a16="http://schemas.microsoft.com/office/drawing/2014/main" id="{D46F3BCB-401C-4AAB-B192-B4395DA6BB08}"/>
              </a:ext>
            </a:extLst>
          </p:cNvPr>
          <p:cNvSpPr>
            <a:spLocks noGrp="1"/>
          </p:cNvSpPr>
          <p:nvPr>
            <p:ph type="subTitle" idx="1"/>
          </p:nvPr>
        </p:nvSpPr>
        <p:spPr/>
        <p:txBody>
          <a:bodyPr/>
          <a:lstStyle/>
          <a:p>
            <a:r>
              <a:rPr lang="en-US" dirty="0"/>
              <a:t>Christianity and politics</a:t>
            </a:r>
          </a:p>
        </p:txBody>
      </p:sp>
    </p:spTree>
    <p:extLst>
      <p:ext uri="{BB962C8B-B14F-4D97-AF65-F5344CB8AC3E}">
        <p14:creationId xmlns:p14="http://schemas.microsoft.com/office/powerpoint/2010/main" val="24802454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97E9E-87D5-494A-A157-62830C63788A}"/>
              </a:ext>
            </a:extLst>
          </p:cNvPr>
          <p:cNvSpPr>
            <a:spLocks noGrp="1"/>
          </p:cNvSpPr>
          <p:nvPr>
            <p:ph type="title"/>
          </p:nvPr>
        </p:nvSpPr>
        <p:spPr/>
        <p:txBody>
          <a:bodyPr/>
          <a:lstStyle/>
          <a:p>
            <a:r>
              <a:rPr lang="en-US" sz="4400" dirty="0"/>
              <a:t>Five Wrong Views of Christians and Government</a:t>
            </a:r>
          </a:p>
        </p:txBody>
      </p:sp>
      <p:sp>
        <p:nvSpPr>
          <p:cNvPr id="3" name="Content Placeholder 2">
            <a:extLst>
              <a:ext uri="{FF2B5EF4-FFF2-40B4-BE49-F238E27FC236}">
                <a16:creationId xmlns:a16="http://schemas.microsoft.com/office/drawing/2014/main" id="{9C4F84AC-4056-49B0-8384-EB4CB73AAF09}"/>
              </a:ext>
            </a:extLst>
          </p:cNvPr>
          <p:cNvSpPr>
            <a:spLocks noGrp="1"/>
          </p:cNvSpPr>
          <p:nvPr>
            <p:ph idx="1"/>
          </p:nvPr>
        </p:nvSpPr>
        <p:spPr>
          <a:xfrm>
            <a:off x="1103312" y="2052918"/>
            <a:ext cx="10479088" cy="4195481"/>
          </a:xfrm>
        </p:spPr>
        <p:txBody>
          <a:bodyPr>
            <a:normAutofit/>
          </a:bodyPr>
          <a:lstStyle/>
          <a:p>
            <a:r>
              <a:rPr lang="en-US" sz="4000" dirty="0"/>
              <a:t>Government should compel religion.</a:t>
            </a:r>
          </a:p>
          <a:p>
            <a:r>
              <a:rPr lang="en-US" sz="4000" dirty="0"/>
              <a:t>Government should exclude religion.</a:t>
            </a:r>
          </a:p>
        </p:txBody>
      </p:sp>
    </p:spTree>
    <p:extLst>
      <p:ext uri="{BB962C8B-B14F-4D97-AF65-F5344CB8AC3E}">
        <p14:creationId xmlns:p14="http://schemas.microsoft.com/office/powerpoint/2010/main" val="41608669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4DD7E-9427-40F5-9C5B-08C059CFFFDA}"/>
              </a:ext>
            </a:extLst>
          </p:cNvPr>
          <p:cNvSpPr>
            <a:spLocks noGrp="1"/>
          </p:cNvSpPr>
          <p:nvPr>
            <p:ph type="title"/>
          </p:nvPr>
        </p:nvSpPr>
        <p:spPr/>
        <p:txBody>
          <a:bodyPr/>
          <a:lstStyle/>
          <a:p>
            <a:endParaRPr lang="en-US" dirty="0"/>
          </a:p>
        </p:txBody>
      </p:sp>
      <p:pic>
        <p:nvPicPr>
          <p:cNvPr id="4" name="David Cameron- A very Happy Easter to you and your family">
            <a:hlinkClick r:id="" action="ppaction://media"/>
            <a:extLst>
              <a:ext uri="{FF2B5EF4-FFF2-40B4-BE49-F238E27FC236}">
                <a16:creationId xmlns:a16="http://schemas.microsoft.com/office/drawing/2014/main" id="{61C5C523-CD16-4063-8713-FAEBE4F7BE1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866" cy="6858000"/>
          </a:xfrm>
        </p:spPr>
      </p:pic>
    </p:spTree>
    <p:extLst>
      <p:ext uri="{BB962C8B-B14F-4D97-AF65-F5344CB8AC3E}">
        <p14:creationId xmlns:p14="http://schemas.microsoft.com/office/powerpoint/2010/main" val="4096450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4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97E9E-87D5-494A-A157-62830C63788A}"/>
              </a:ext>
            </a:extLst>
          </p:cNvPr>
          <p:cNvSpPr>
            <a:spLocks noGrp="1"/>
          </p:cNvSpPr>
          <p:nvPr>
            <p:ph type="title"/>
          </p:nvPr>
        </p:nvSpPr>
        <p:spPr/>
        <p:txBody>
          <a:bodyPr/>
          <a:lstStyle/>
          <a:p>
            <a:r>
              <a:rPr lang="en-US" sz="4400" dirty="0"/>
              <a:t>Five Wrong Views of Christians and Government</a:t>
            </a:r>
          </a:p>
        </p:txBody>
      </p:sp>
      <p:sp>
        <p:nvSpPr>
          <p:cNvPr id="3" name="Content Placeholder 2">
            <a:extLst>
              <a:ext uri="{FF2B5EF4-FFF2-40B4-BE49-F238E27FC236}">
                <a16:creationId xmlns:a16="http://schemas.microsoft.com/office/drawing/2014/main" id="{9C4F84AC-4056-49B0-8384-EB4CB73AAF09}"/>
              </a:ext>
            </a:extLst>
          </p:cNvPr>
          <p:cNvSpPr>
            <a:spLocks noGrp="1"/>
          </p:cNvSpPr>
          <p:nvPr>
            <p:ph idx="1"/>
          </p:nvPr>
        </p:nvSpPr>
        <p:spPr>
          <a:xfrm>
            <a:off x="646111" y="2052918"/>
            <a:ext cx="10936289" cy="4195481"/>
          </a:xfrm>
        </p:spPr>
        <p:txBody>
          <a:bodyPr>
            <a:normAutofit lnSpcReduction="10000"/>
          </a:bodyPr>
          <a:lstStyle/>
          <a:p>
            <a:pPr marL="0" lvl="1" indent="0">
              <a:buNone/>
            </a:pPr>
            <a:r>
              <a:rPr lang="en-US" sz="3800" dirty="0"/>
              <a:t>1 Cor. 10:31 ESV  31 So, whether you eat or drink, or whatever you do, do all to the glory of God.</a:t>
            </a:r>
          </a:p>
          <a:p>
            <a:pPr marL="0" lvl="1" indent="0">
              <a:buNone/>
            </a:pPr>
            <a:r>
              <a:rPr lang="en-US" sz="3800" dirty="0"/>
              <a:t>Col. 3:17 ESV  17 And whatever you do, in word or deed, do everything in the name of the Lord Jesus, giving thanks to God the Father through him.</a:t>
            </a:r>
          </a:p>
        </p:txBody>
      </p:sp>
    </p:spTree>
    <p:extLst>
      <p:ext uri="{BB962C8B-B14F-4D97-AF65-F5344CB8AC3E}">
        <p14:creationId xmlns:p14="http://schemas.microsoft.com/office/powerpoint/2010/main" val="21196599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97E9E-87D5-494A-A157-62830C63788A}"/>
              </a:ext>
            </a:extLst>
          </p:cNvPr>
          <p:cNvSpPr>
            <a:spLocks noGrp="1"/>
          </p:cNvSpPr>
          <p:nvPr>
            <p:ph type="title"/>
          </p:nvPr>
        </p:nvSpPr>
        <p:spPr/>
        <p:txBody>
          <a:bodyPr/>
          <a:lstStyle/>
          <a:p>
            <a:r>
              <a:rPr lang="en-US" sz="4400" dirty="0"/>
              <a:t>Five Wrong Views of Christians and Government</a:t>
            </a:r>
          </a:p>
        </p:txBody>
      </p:sp>
      <p:sp>
        <p:nvSpPr>
          <p:cNvPr id="3" name="Content Placeholder 2">
            <a:extLst>
              <a:ext uri="{FF2B5EF4-FFF2-40B4-BE49-F238E27FC236}">
                <a16:creationId xmlns:a16="http://schemas.microsoft.com/office/drawing/2014/main" id="{9C4F84AC-4056-49B0-8384-EB4CB73AAF09}"/>
              </a:ext>
            </a:extLst>
          </p:cNvPr>
          <p:cNvSpPr>
            <a:spLocks noGrp="1"/>
          </p:cNvSpPr>
          <p:nvPr>
            <p:ph idx="1"/>
          </p:nvPr>
        </p:nvSpPr>
        <p:spPr>
          <a:xfrm>
            <a:off x="1103312" y="2052918"/>
            <a:ext cx="10479088" cy="4195481"/>
          </a:xfrm>
        </p:spPr>
        <p:txBody>
          <a:bodyPr>
            <a:normAutofit/>
          </a:bodyPr>
          <a:lstStyle/>
          <a:p>
            <a:r>
              <a:rPr lang="en-US" sz="4000" dirty="0"/>
              <a:t>Government should compel religion.</a:t>
            </a:r>
          </a:p>
          <a:p>
            <a:r>
              <a:rPr lang="en-US" sz="4000" dirty="0"/>
              <a:t>Government should exclude religion.</a:t>
            </a:r>
          </a:p>
          <a:p>
            <a:r>
              <a:rPr lang="en-US" sz="4000" dirty="0"/>
              <a:t>All government is evil and demonic.</a:t>
            </a:r>
          </a:p>
        </p:txBody>
      </p:sp>
    </p:spTree>
    <p:extLst>
      <p:ext uri="{BB962C8B-B14F-4D97-AF65-F5344CB8AC3E}">
        <p14:creationId xmlns:p14="http://schemas.microsoft.com/office/powerpoint/2010/main" val="2730803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97E9E-87D5-494A-A157-62830C63788A}"/>
              </a:ext>
            </a:extLst>
          </p:cNvPr>
          <p:cNvSpPr>
            <a:spLocks noGrp="1"/>
          </p:cNvSpPr>
          <p:nvPr>
            <p:ph type="title"/>
          </p:nvPr>
        </p:nvSpPr>
        <p:spPr/>
        <p:txBody>
          <a:bodyPr/>
          <a:lstStyle/>
          <a:p>
            <a:r>
              <a:rPr lang="en-US" sz="4400" dirty="0"/>
              <a:t>Five Wrong Views of Christians and Government</a:t>
            </a:r>
          </a:p>
        </p:txBody>
      </p:sp>
      <p:sp>
        <p:nvSpPr>
          <p:cNvPr id="3" name="Content Placeholder 2">
            <a:extLst>
              <a:ext uri="{FF2B5EF4-FFF2-40B4-BE49-F238E27FC236}">
                <a16:creationId xmlns:a16="http://schemas.microsoft.com/office/drawing/2014/main" id="{9C4F84AC-4056-49B0-8384-EB4CB73AAF09}"/>
              </a:ext>
            </a:extLst>
          </p:cNvPr>
          <p:cNvSpPr>
            <a:spLocks noGrp="1"/>
          </p:cNvSpPr>
          <p:nvPr>
            <p:ph idx="1"/>
          </p:nvPr>
        </p:nvSpPr>
        <p:spPr>
          <a:xfrm>
            <a:off x="646111" y="2052918"/>
            <a:ext cx="10936289" cy="4195481"/>
          </a:xfrm>
        </p:spPr>
        <p:txBody>
          <a:bodyPr>
            <a:normAutofit fontScale="85000" lnSpcReduction="20000"/>
          </a:bodyPr>
          <a:lstStyle/>
          <a:p>
            <a:pPr marL="0" lvl="1" indent="0">
              <a:buNone/>
            </a:pPr>
            <a:r>
              <a:rPr lang="en-US" sz="3800" dirty="0"/>
              <a:t>Lk. 4:6-8 ESV  6 and said to him, "To you I will give all this authority and their glory, for it has been delivered to me, and I give it to whom I will.  7 If you, then, will worship me, it will all be yours."  8 And Jesus answered him, "It is written, "'You shall worship the Lord your God, and him only shall you serve.’”</a:t>
            </a:r>
          </a:p>
          <a:p>
            <a:pPr marL="0" lvl="1" indent="0">
              <a:buNone/>
            </a:pPr>
            <a:r>
              <a:rPr lang="en-US" sz="3800" dirty="0"/>
              <a:t>Jn. 8:44 ESV  He was a murderer from the beginning, and does not stand in the truth, because there is no truth in him. When he lies, he speaks out of his own character, for he is a liar and the father of lies.</a:t>
            </a:r>
          </a:p>
          <a:p>
            <a:pPr marL="0" lvl="1" indent="0">
              <a:buNone/>
            </a:pPr>
            <a:endParaRPr lang="en-US" sz="3800" dirty="0"/>
          </a:p>
        </p:txBody>
      </p:sp>
    </p:spTree>
    <p:extLst>
      <p:ext uri="{BB962C8B-B14F-4D97-AF65-F5344CB8AC3E}">
        <p14:creationId xmlns:p14="http://schemas.microsoft.com/office/powerpoint/2010/main" val="31620398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97E9E-87D5-494A-A157-62830C63788A}"/>
              </a:ext>
            </a:extLst>
          </p:cNvPr>
          <p:cNvSpPr>
            <a:spLocks noGrp="1"/>
          </p:cNvSpPr>
          <p:nvPr>
            <p:ph type="title"/>
          </p:nvPr>
        </p:nvSpPr>
        <p:spPr/>
        <p:txBody>
          <a:bodyPr/>
          <a:lstStyle/>
          <a:p>
            <a:r>
              <a:rPr lang="en-US" sz="4400" dirty="0"/>
              <a:t>Five Wrong Views of Christians and Government</a:t>
            </a:r>
          </a:p>
        </p:txBody>
      </p:sp>
      <p:sp>
        <p:nvSpPr>
          <p:cNvPr id="3" name="Content Placeholder 2">
            <a:extLst>
              <a:ext uri="{FF2B5EF4-FFF2-40B4-BE49-F238E27FC236}">
                <a16:creationId xmlns:a16="http://schemas.microsoft.com/office/drawing/2014/main" id="{9C4F84AC-4056-49B0-8384-EB4CB73AAF09}"/>
              </a:ext>
            </a:extLst>
          </p:cNvPr>
          <p:cNvSpPr>
            <a:spLocks noGrp="1"/>
          </p:cNvSpPr>
          <p:nvPr>
            <p:ph idx="1"/>
          </p:nvPr>
        </p:nvSpPr>
        <p:spPr>
          <a:xfrm>
            <a:off x="1103312" y="2052918"/>
            <a:ext cx="10479088" cy="4195481"/>
          </a:xfrm>
        </p:spPr>
        <p:txBody>
          <a:bodyPr>
            <a:normAutofit/>
          </a:bodyPr>
          <a:lstStyle/>
          <a:p>
            <a:r>
              <a:rPr lang="en-US" sz="4000" dirty="0"/>
              <a:t>Government should compel religion.</a:t>
            </a:r>
          </a:p>
          <a:p>
            <a:r>
              <a:rPr lang="en-US" sz="4000" dirty="0"/>
              <a:t>Government should exclude religion.</a:t>
            </a:r>
          </a:p>
          <a:p>
            <a:r>
              <a:rPr lang="en-US" sz="4000" dirty="0"/>
              <a:t>All government is evil and demonic.</a:t>
            </a:r>
          </a:p>
          <a:p>
            <a:r>
              <a:rPr lang="en-US" sz="4000" dirty="0"/>
              <a:t>Do evangelism, not politics.</a:t>
            </a:r>
          </a:p>
          <a:p>
            <a:pPr marL="0" indent="0">
              <a:buNone/>
            </a:pPr>
            <a:endParaRPr lang="en-US" sz="4000" dirty="0"/>
          </a:p>
        </p:txBody>
      </p:sp>
    </p:spTree>
    <p:extLst>
      <p:ext uri="{BB962C8B-B14F-4D97-AF65-F5344CB8AC3E}">
        <p14:creationId xmlns:p14="http://schemas.microsoft.com/office/powerpoint/2010/main" val="21256637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97E9E-87D5-494A-A157-62830C63788A}"/>
              </a:ext>
            </a:extLst>
          </p:cNvPr>
          <p:cNvSpPr>
            <a:spLocks noGrp="1"/>
          </p:cNvSpPr>
          <p:nvPr>
            <p:ph type="title"/>
          </p:nvPr>
        </p:nvSpPr>
        <p:spPr/>
        <p:txBody>
          <a:bodyPr/>
          <a:lstStyle/>
          <a:p>
            <a:r>
              <a:rPr lang="en-US" sz="4400" dirty="0"/>
              <a:t>Five Wrong Views of Christians and Government</a:t>
            </a:r>
          </a:p>
        </p:txBody>
      </p:sp>
      <p:sp>
        <p:nvSpPr>
          <p:cNvPr id="3" name="Content Placeholder 2">
            <a:extLst>
              <a:ext uri="{FF2B5EF4-FFF2-40B4-BE49-F238E27FC236}">
                <a16:creationId xmlns:a16="http://schemas.microsoft.com/office/drawing/2014/main" id="{9C4F84AC-4056-49B0-8384-EB4CB73AAF09}"/>
              </a:ext>
            </a:extLst>
          </p:cNvPr>
          <p:cNvSpPr>
            <a:spLocks noGrp="1"/>
          </p:cNvSpPr>
          <p:nvPr>
            <p:ph idx="1"/>
          </p:nvPr>
        </p:nvSpPr>
        <p:spPr>
          <a:xfrm>
            <a:off x="646111" y="2052918"/>
            <a:ext cx="10936289" cy="4195481"/>
          </a:xfrm>
        </p:spPr>
        <p:txBody>
          <a:bodyPr>
            <a:normAutofit fontScale="92500" lnSpcReduction="20000"/>
          </a:bodyPr>
          <a:lstStyle/>
          <a:p>
            <a:pPr marL="0" lvl="1" indent="0">
              <a:buNone/>
            </a:pPr>
            <a:r>
              <a:rPr lang="en-US" sz="3800" dirty="0"/>
              <a:t>1 Tim. 2:1-4 ESV First of all, then, I urge that supplications, prayers, intercessions, and thanksgivings be made for all people,  2 for kings and all who are in high positions, that we may lead a peaceful and quiet life, godly and dignified in every way.  3 This is good, and it is pleasing in the sight of God our Savior,  4 who desires all people to be saved and to come to the knowledge of the truth.</a:t>
            </a:r>
          </a:p>
        </p:txBody>
      </p:sp>
    </p:spTree>
    <p:extLst>
      <p:ext uri="{BB962C8B-B14F-4D97-AF65-F5344CB8AC3E}">
        <p14:creationId xmlns:p14="http://schemas.microsoft.com/office/powerpoint/2010/main" val="2721584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97E9E-87D5-494A-A157-62830C63788A}"/>
              </a:ext>
            </a:extLst>
          </p:cNvPr>
          <p:cNvSpPr>
            <a:spLocks noGrp="1"/>
          </p:cNvSpPr>
          <p:nvPr>
            <p:ph type="title"/>
          </p:nvPr>
        </p:nvSpPr>
        <p:spPr/>
        <p:txBody>
          <a:bodyPr/>
          <a:lstStyle/>
          <a:p>
            <a:r>
              <a:rPr lang="en-US" sz="4400" dirty="0"/>
              <a:t>Five Wrong Views of Christians and Government</a:t>
            </a:r>
          </a:p>
        </p:txBody>
      </p:sp>
      <p:sp>
        <p:nvSpPr>
          <p:cNvPr id="3" name="Content Placeholder 2">
            <a:extLst>
              <a:ext uri="{FF2B5EF4-FFF2-40B4-BE49-F238E27FC236}">
                <a16:creationId xmlns:a16="http://schemas.microsoft.com/office/drawing/2014/main" id="{9C4F84AC-4056-49B0-8384-EB4CB73AAF09}"/>
              </a:ext>
            </a:extLst>
          </p:cNvPr>
          <p:cNvSpPr>
            <a:spLocks noGrp="1"/>
          </p:cNvSpPr>
          <p:nvPr>
            <p:ph idx="1"/>
          </p:nvPr>
        </p:nvSpPr>
        <p:spPr>
          <a:xfrm>
            <a:off x="646111" y="2052918"/>
            <a:ext cx="10936289" cy="4195481"/>
          </a:xfrm>
        </p:spPr>
        <p:txBody>
          <a:bodyPr>
            <a:normAutofit fontScale="92500" lnSpcReduction="20000"/>
          </a:bodyPr>
          <a:lstStyle/>
          <a:p>
            <a:pPr marL="0" lvl="1" indent="0">
              <a:buNone/>
            </a:pPr>
            <a:r>
              <a:rPr lang="en-US" sz="3800" dirty="0"/>
              <a:t>1 Tim. 2:1-4 ESV First of all, then, I urge that supplications, prayers, intercessions, and thanksgivings be made for all people,  2 for kings and all who are in high positions, that we may lead a peaceful and quiet life, godly and dignified in every way.  3 This is good, and it is pleasing in the sight of God our Savior,  4 who desires all people to be saved and to come to the knowledge of the truth.</a:t>
            </a:r>
          </a:p>
        </p:txBody>
      </p:sp>
    </p:spTree>
    <p:extLst>
      <p:ext uri="{BB962C8B-B14F-4D97-AF65-F5344CB8AC3E}">
        <p14:creationId xmlns:p14="http://schemas.microsoft.com/office/powerpoint/2010/main" val="28616338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97E9E-87D5-494A-A157-62830C63788A}"/>
              </a:ext>
            </a:extLst>
          </p:cNvPr>
          <p:cNvSpPr>
            <a:spLocks noGrp="1"/>
          </p:cNvSpPr>
          <p:nvPr>
            <p:ph type="title"/>
          </p:nvPr>
        </p:nvSpPr>
        <p:spPr/>
        <p:txBody>
          <a:bodyPr/>
          <a:lstStyle/>
          <a:p>
            <a:r>
              <a:rPr lang="en-US" sz="4400" dirty="0"/>
              <a:t>Five Wrong Views of Christians and Government</a:t>
            </a:r>
          </a:p>
        </p:txBody>
      </p:sp>
      <p:sp>
        <p:nvSpPr>
          <p:cNvPr id="3" name="Content Placeholder 2">
            <a:extLst>
              <a:ext uri="{FF2B5EF4-FFF2-40B4-BE49-F238E27FC236}">
                <a16:creationId xmlns:a16="http://schemas.microsoft.com/office/drawing/2014/main" id="{9C4F84AC-4056-49B0-8384-EB4CB73AAF09}"/>
              </a:ext>
            </a:extLst>
          </p:cNvPr>
          <p:cNvSpPr>
            <a:spLocks noGrp="1"/>
          </p:cNvSpPr>
          <p:nvPr>
            <p:ph idx="1"/>
          </p:nvPr>
        </p:nvSpPr>
        <p:spPr>
          <a:xfrm>
            <a:off x="646111" y="2052918"/>
            <a:ext cx="10936289" cy="4195481"/>
          </a:xfrm>
        </p:spPr>
        <p:txBody>
          <a:bodyPr>
            <a:normAutofit fontScale="62500" lnSpcReduction="20000"/>
          </a:bodyPr>
          <a:lstStyle/>
          <a:p>
            <a:pPr marL="0" lvl="1" indent="0">
              <a:buNone/>
            </a:pPr>
            <a:r>
              <a:rPr lang="en-US" sz="3800" dirty="0"/>
              <a:t>Matt. 22:39 ESV  39 And a second is like it: You shall love your neighbor as yourself.</a:t>
            </a:r>
          </a:p>
          <a:p>
            <a:pPr marL="0" lvl="1" indent="0">
              <a:buNone/>
            </a:pPr>
            <a:r>
              <a:rPr lang="en-US" sz="3800" dirty="0"/>
              <a:t>Gal. 6:10 ESV  10 So then, as we have opportunity, let us do good to everyone, and especially to those who are of the household of faith.</a:t>
            </a:r>
          </a:p>
          <a:p>
            <a:pPr marL="0" lvl="1" indent="0">
              <a:buNone/>
            </a:pPr>
            <a:r>
              <a:rPr lang="en-US" sz="3800" dirty="0"/>
              <a:t>Eph. 2:10 ESV 10 For we are his workmanship, created in Christ Jesus for good works, which God prepared beforehand, that we should walk in them.</a:t>
            </a:r>
          </a:p>
          <a:p>
            <a:pPr marL="0" lvl="1" indent="0">
              <a:buNone/>
            </a:pPr>
            <a:r>
              <a:rPr lang="en-US" sz="3800" dirty="0"/>
              <a:t>Gen. 1:28 ESV  28 And God blessed them. And God said to them, "Be fruitful and multiply and fill the earth and subdue it, and have dominion over the fish of the sea and over the birds of the heavens and over every living thing that moves on the earth."</a:t>
            </a:r>
          </a:p>
        </p:txBody>
      </p:sp>
    </p:spTree>
    <p:extLst>
      <p:ext uri="{BB962C8B-B14F-4D97-AF65-F5344CB8AC3E}">
        <p14:creationId xmlns:p14="http://schemas.microsoft.com/office/powerpoint/2010/main" val="41483246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97E9E-87D5-494A-A157-62830C63788A}"/>
              </a:ext>
            </a:extLst>
          </p:cNvPr>
          <p:cNvSpPr>
            <a:spLocks noGrp="1"/>
          </p:cNvSpPr>
          <p:nvPr>
            <p:ph type="title"/>
          </p:nvPr>
        </p:nvSpPr>
        <p:spPr/>
        <p:txBody>
          <a:bodyPr/>
          <a:lstStyle/>
          <a:p>
            <a:r>
              <a:rPr lang="en-US" sz="4400" dirty="0"/>
              <a:t>Five Wrong Views of Christians and Government</a:t>
            </a:r>
          </a:p>
        </p:txBody>
      </p:sp>
      <p:sp>
        <p:nvSpPr>
          <p:cNvPr id="3" name="Content Placeholder 2">
            <a:extLst>
              <a:ext uri="{FF2B5EF4-FFF2-40B4-BE49-F238E27FC236}">
                <a16:creationId xmlns:a16="http://schemas.microsoft.com/office/drawing/2014/main" id="{9C4F84AC-4056-49B0-8384-EB4CB73AAF09}"/>
              </a:ext>
            </a:extLst>
          </p:cNvPr>
          <p:cNvSpPr>
            <a:spLocks noGrp="1"/>
          </p:cNvSpPr>
          <p:nvPr>
            <p:ph idx="1"/>
          </p:nvPr>
        </p:nvSpPr>
        <p:spPr>
          <a:xfrm>
            <a:off x="646111" y="2052918"/>
            <a:ext cx="10936289" cy="4195481"/>
          </a:xfrm>
        </p:spPr>
        <p:txBody>
          <a:bodyPr>
            <a:normAutofit fontScale="92500" lnSpcReduction="10000"/>
          </a:bodyPr>
          <a:lstStyle/>
          <a:p>
            <a:pPr marL="0" lvl="1" indent="0">
              <a:buNone/>
            </a:pPr>
            <a:r>
              <a:rPr lang="en-US" sz="3800" dirty="0"/>
              <a:t>Rom. 13:3-4 ESV  3 For rulers are not a terror to good conduct, but to bad. Would you have no fear of the one who is in authority? Then do what is good, and you will receive his approval,  4 for he is God's servant for your good. But if you do wrong, be afraid, for he does not bear the sword in vain. For he is the servant of God, an avenger who carries out God's wrath on the wrongdoer.</a:t>
            </a:r>
          </a:p>
        </p:txBody>
      </p:sp>
    </p:spTree>
    <p:extLst>
      <p:ext uri="{BB962C8B-B14F-4D97-AF65-F5344CB8AC3E}">
        <p14:creationId xmlns:p14="http://schemas.microsoft.com/office/powerpoint/2010/main" val="42284483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97E9E-87D5-494A-A157-62830C63788A}"/>
              </a:ext>
            </a:extLst>
          </p:cNvPr>
          <p:cNvSpPr>
            <a:spLocks noGrp="1"/>
          </p:cNvSpPr>
          <p:nvPr>
            <p:ph type="title"/>
          </p:nvPr>
        </p:nvSpPr>
        <p:spPr/>
        <p:txBody>
          <a:bodyPr/>
          <a:lstStyle/>
          <a:p>
            <a:r>
              <a:rPr lang="en-US" sz="4400" dirty="0"/>
              <a:t>Outline</a:t>
            </a:r>
          </a:p>
        </p:txBody>
      </p:sp>
      <p:sp>
        <p:nvSpPr>
          <p:cNvPr id="3" name="Content Placeholder 2">
            <a:extLst>
              <a:ext uri="{FF2B5EF4-FFF2-40B4-BE49-F238E27FC236}">
                <a16:creationId xmlns:a16="http://schemas.microsoft.com/office/drawing/2014/main" id="{9C4F84AC-4056-49B0-8384-EB4CB73AAF09}"/>
              </a:ext>
            </a:extLst>
          </p:cNvPr>
          <p:cNvSpPr>
            <a:spLocks noGrp="1"/>
          </p:cNvSpPr>
          <p:nvPr>
            <p:ph idx="1"/>
          </p:nvPr>
        </p:nvSpPr>
        <p:spPr>
          <a:xfrm>
            <a:off x="646110" y="1748118"/>
            <a:ext cx="11275923" cy="4195481"/>
          </a:xfrm>
        </p:spPr>
        <p:txBody>
          <a:bodyPr>
            <a:normAutofit/>
          </a:bodyPr>
          <a:lstStyle/>
          <a:p>
            <a:r>
              <a:rPr lang="en-US" sz="4000" dirty="0"/>
              <a:t>Introduction</a:t>
            </a:r>
          </a:p>
          <a:p>
            <a:r>
              <a:rPr lang="en-US" sz="4000" dirty="0"/>
              <a:t>Five wrong views of Christians and government</a:t>
            </a:r>
          </a:p>
          <a:p>
            <a:r>
              <a:rPr lang="en-US" sz="4000" dirty="0"/>
              <a:t>Principles for how Christians should view government</a:t>
            </a:r>
          </a:p>
          <a:p>
            <a:r>
              <a:rPr lang="en-US" sz="4000" dirty="0"/>
              <a:t>Is America a Christian nation?</a:t>
            </a:r>
          </a:p>
          <a:p>
            <a:endParaRPr lang="en-US" sz="4000" dirty="0"/>
          </a:p>
        </p:txBody>
      </p:sp>
    </p:spTree>
    <p:extLst>
      <p:ext uri="{BB962C8B-B14F-4D97-AF65-F5344CB8AC3E}">
        <p14:creationId xmlns:p14="http://schemas.microsoft.com/office/powerpoint/2010/main" val="42587521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97E9E-87D5-494A-A157-62830C63788A}"/>
              </a:ext>
            </a:extLst>
          </p:cNvPr>
          <p:cNvSpPr>
            <a:spLocks noGrp="1"/>
          </p:cNvSpPr>
          <p:nvPr>
            <p:ph type="title"/>
          </p:nvPr>
        </p:nvSpPr>
        <p:spPr/>
        <p:txBody>
          <a:bodyPr/>
          <a:lstStyle/>
          <a:p>
            <a:r>
              <a:rPr lang="en-US" sz="4400" dirty="0"/>
              <a:t>Five Wrong Views of Christians and Government</a:t>
            </a:r>
          </a:p>
        </p:txBody>
      </p:sp>
      <p:sp>
        <p:nvSpPr>
          <p:cNvPr id="3" name="Content Placeholder 2">
            <a:extLst>
              <a:ext uri="{FF2B5EF4-FFF2-40B4-BE49-F238E27FC236}">
                <a16:creationId xmlns:a16="http://schemas.microsoft.com/office/drawing/2014/main" id="{9C4F84AC-4056-49B0-8384-EB4CB73AAF09}"/>
              </a:ext>
            </a:extLst>
          </p:cNvPr>
          <p:cNvSpPr>
            <a:spLocks noGrp="1"/>
          </p:cNvSpPr>
          <p:nvPr>
            <p:ph idx="1"/>
          </p:nvPr>
        </p:nvSpPr>
        <p:spPr>
          <a:xfrm>
            <a:off x="1103312" y="2052918"/>
            <a:ext cx="10479088" cy="4195481"/>
          </a:xfrm>
        </p:spPr>
        <p:txBody>
          <a:bodyPr>
            <a:normAutofit/>
          </a:bodyPr>
          <a:lstStyle/>
          <a:p>
            <a:r>
              <a:rPr lang="en-US" sz="4000" dirty="0"/>
              <a:t>Government should compel religion.</a:t>
            </a:r>
          </a:p>
          <a:p>
            <a:r>
              <a:rPr lang="en-US" sz="4000" dirty="0"/>
              <a:t>Government should exclude religion.</a:t>
            </a:r>
          </a:p>
          <a:p>
            <a:r>
              <a:rPr lang="en-US" sz="4000" dirty="0"/>
              <a:t>All government is evil and demonic.</a:t>
            </a:r>
          </a:p>
          <a:p>
            <a:r>
              <a:rPr lang="en-US" sz="4000" dirty="0"/>
              <a:t>Do evangelism, not politics.</a:t>
            </a:r>
          </a:p>
          <a:p>
            <a:r>
              <a:rPr lang="en-US" sz="4000" dirty="0"/>
              <a:t>Do politics, not evangelism.</a:t>
            </a:r>
          </a:p>
          <a:p>
            <a:endParaRPr lang="en-US" sz="4000" dirty="0"/>
          </a:p>
        </p:txBody>
      </p:sp>
    </p:spTree>
    <p:extLst>
      <p:ext uri="{BB962C8B-B14F-4D97-AF65-F5344CB8AC3E}">
        <p14:creationId xmlns:p14="http://schemas.microsoft.com/office/powerpoint/2010/main" val="745192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97E9E-87D5-494A-A157-62830C63788A}"/>
              </a:ext>
            </a:extLst>
          </p:cNvPr>
          <p:cNvSpPr>
            <a:spLocks noGrp="1"/>
          </p:cNvSpPr>
          <p:nvPr>
            <p:ph type="title"/>
          </p:nvPr>
        </p:nvSpPr>
        <p:spPr/>
        <p:txBody>
          <a:bodyPr/>
          <a:lstStyle/>
          <a:p>
            <a:r>
              <a:rPr lang="en-US" sz="4400" dirty="0"/>
              <a:t>Christians should seek significant influence in civil government. </a:t>
            </a:r>
          </a:p>
        </p:txBody>
      </p:sp>
      <p:sp>
        <p:nvSpPr>
          <p:cNvPr id="3" name="Content Placeholder 2">
            <a:extLst>
              <a:ext uri="{FF2B5EF4-FFF2-40B4-BE49-F238E27FC236}">
                <a16:creationId xmlns:a16="http://schemas.microsoft.com/office/drawing/2014/main" id="{9C4F84AC-4056-49B0-8384-EB4CB73AAF09}"/>
              </a:ext>
            </a:extLst>
          </p:cNvPr>
          <p:cNvSpPr>
            <a:spLocks noGrp="1"/>
          </p:cNvSpPr>
          <p:nvPr>
            <p:ph idx="1"/>
          </p:nvPr>
        </p:nvSpPr>
        <p:spPr>
          <a:xfrm>
            <a:off x="646111" y="2040561"/>
            <a:ext cx="10479088" cy="4195481"/>
          </a:xfrm>
        </p:spPr>
        <p:txBody>
          <a:bodyPr>
            <a:normAutofit/>
          </a:bodyPr>
          <a:lstStyle/>
          <a:p>
            <a:pPr marL="0" indent="0">
              <a:buNone/>
            </a:pPr>
            <a:r>
              <a:rPr lang="en-US" sz="4000" dirty="0"/>
              <a:t>Dan. 4:27 ESV  27 Therefore, O king, let my counsel be acceptable to you: break off your sins by practicing righteousness, and your iniquities by showing mercy to the oppressed, that there may perhaps be a lengthening of your prosperity."</a:t>
            </a:r>
          </a:p>
        </p:txBody>
      </p:sp>
    </p:spTree>
    <p:extLst>
      <p:ext uri="{BB962C8B-B14F-4D97-AF65-F5344CB8AC3E}">
        <p14:creationId xmlns:p14="http://schemas.microsoft.com/office/powerpoint/2010/main" val="39149816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97E9E-87D5-494A-A157-62830C63788A}"/>
              </a:ext>
            </a:extLst>
          </p:cNvPr>
          <p:cNvSpPr>
            <a:spLocks noGrp="1"/>
          </p:cNvSpPr>
          <p:nvPr>
            <p:ph type="title"/>
          </p:nvPr>
        </p:nvSpPr>
        <p:spPr/>
        <p:txBody>
          <a:bodyPr/>
          <a:lstStyle/>
          <a:p>
            <a:r>
              <a:rPr lang="en-US" sz="4400" dirty="0"/>
              <a:t>Christians should seek significant influence in civil government. </a:t>
            </a:r>
          </a:p>
        </p:txBody>
      </p:sp>
      <p:sp>
        <p:nvSpPr>
          <p:cNvPr id="3" name="Content Placeholder 2">
            <a:extLst>
              <a:ext uri="{FF2B5EF4-FFF2-40B4-BE49-F238E27FC236}">
                <a16:creationId xmlns:a16="http://schemas.microsoft.com/office/drawing/2014/main" id="{9C4F84AC-4056-49B0-8384-EB4CB73AAF09}"/>
              </a:ext>
            </a:extLst>
          </p:cNvPr>
          <p:cNvSpPr>
            <a:spLocks noGrp="1"/>
          </p:cNvSpPr>
          <p:nvPr>
            <p:ph idx="1"/>
          </p:nvPr>
        </p:nvSpPr>
        <p:spPr>
          <a:xfrm>
            <a:off x="646111" y="2040561"/>
            <a:ext cx="10479088" cy="4195481"/>
          </a:xfrm>
        </p:spPr>
        <p:txBody>
          <a:bodyPr>
            <a:normAutofit/>
          </a:bodyPr>
          <a:lstStyle/>
          <a:p>
            <a:pPr marL="0" indent="0">
              <a:buNone/>
            </a:pPr>
            <a:r>
              <a:rPr lang="en-US" sz="4000" dirty="0"/>
              <a:t>Jer. 29:7 ESV  7 But seek the welfare of the city where I have sent you into exile, and pray to the LORD on its behalf, for in its welfare you will find your welfare.</a:t>
            </a:r>
          </a:p>
        </p:txBody>
      </p:sp>
    </p:spTree>
    <p:extLst>
      <p:ext uri="{BB962C8B-B14F-4D97-AF65-F5344CB8AC3E}">
        <p14:creationId xmlns:p14="http://schemas.microsoft.com/office/powerpoint/2010/main" val="22121539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97E9E-87D5-494A-A157-62830C63788A}"/>
              </a:ext>
            </a:extLst>
          </p:cNvPr>
          <p:cNvSpPr>
            <a:spLocks noGrp="1"/>
          </p:cNvSpPr>
          <p:nvPr>
            <p:ph type="title"/>
          </p:nvPr>
        </p:nvSpPr>
        <p:spPr/>
        <p:txBody>
          <a:bodyPr/>
          <a:lstStyle/>
          <a:p>
            <a:r>
              <a:rPr lang="en-US" sz="4400" dirty="0"/>
              <a:t>Christians should seek significant influence in civil government. </a:t>
            </a:r>
          </a:p>
        </p:txBody>
      </p:sp>
      <p:sp>
        <p:nvSpPr>
          <p:cNvPr id="3" name="Content Placeholder 2">
            <a:extLst>
              <a:ext uri="{FF2B5EF4-FFF2-40B4-BE49-F238E27FC236}">
                <a16:creationId xmlns:a16="http://schemas.microsoft.com/office/drawing/2014/main" id="{9C4F84AC-4056-49B0-8384-EB4CB73AAF09}"/>
              </a:ext>
            </a:extLst>
          </p:cNvPr>
          <p:cNvSpPr>
            <a:spLocks noGrp="1"/>
          </p:cNvSpPr>
          <p:nvPr>
            <p:ph idx="1"/>
          </p:nvPr>
        </p:nvSpPr>
        <p:spPr>
          <a:xfrm>
            <a:off x="646111" y="2040561"/>
            <a:ext cx="10479088" cy="4195481"/>
          </a:xfrm>
        </p:spPr>
        <p:txBody>
          <a:bodyPr>
            <a:normAutofit fontScale="70000" lnSpcReduction="20000"/>
          </a:bodyPr>
          <a:lstStyle/>
          <a:p>
            <a:pPr marL="0" indent="0">
              <a:buNone/>
            </a:pPr>
            <a:r>
              <a:rPr lang="en-US" sz="4000" dirty="0"/>
              <a:t>Matt. 14:3-4 ESV  3 For Herod had seized John and bound him and put him in prison for the sake of Herodias, his brother Philip's wife,  4 because John had been saying to him, "It is not lawful for you to have her."</a:t>
            </a:r>
          </a:p>
          <a:p>
            <a:pPr marL="0" indent="0">
              <a:buNone/>
            </a:pPr>
            <a:r>
              <a:rPr lang="en-US" sz="4000" dirty="0"/>
              <a:t>Lk. 3:18-20 ESV 18 So with many other exhortations he preached good news to the people.  19 But Herod the tetrarch, who had been reproved by him for Herodias, his brother's wife, and for all the evil things that Herod had done,  20 added this to them all, that he locked up John in prison.</a:t>
            </a:r>
          </a:p>
        </p:txBody>
      </p:sp>
    </p:spTree>
    <p:extLst>
      <p:ext uri="{BB962C8B-B14F-4D97-AF65-F5344CB8AC3E}">
        <p14:creationId xmlns:p14="http://schemas.microsoft.com/office/powerpoint/2010/main" val="23889117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97E9E-87D5-494A-A157-62830C63788A}"/>
              </a:ext>
            </a:extLst>
          </p:cNvPr>
          <p:cNvSpPr>
            <a:spLocks noGrp="1"/>
          </p:cNvSpPr>
          <p:nvPr>
            <p:ph type="title"/>
          </p:nvPr>
        </p:nvSpPr>
        <p:spPr/>
        <p:txBody>
          <a:bodyPr/>
          <a:lstStyle/>
          <a:p>
            <a:r>
              <a:rPr lang="en-US" sz="4400" dirty="0"/>
              <a:t>Christians should seek significant influence in civil government. </a:t>
            </a:r>
          </a:p>
        </p:txBody>
      </p:sp>
      <p:sp>
        <p:nvSpPr>
          <p:cNvPr id="3" name="Content Placeholder 2">
            <a:extLst>
              <a:ext uri="{FF2B5EF4-FFF2-40B4-BE49-F238E27FC236}">
                <a16:creationId xmlns:a16="http://schemas.microsoft.com/office/drawing/2014/main" id="{9C4F84AC-4056-49B0-8384-EB4CB73AAF09}"/>
              </a:ext>
            </a:extLst>
          </p:cNvPr>
          <p:cNvSpPr>
            <a:spLocks noGrp="1"/>
          </p:cNvSpPr>
          <p:nvPr>
            <p:ph idx="1"/>
          </p:nvPr>
        </p:nvSpPr>
        <p:spPr>
          <a:xfrm>
            <a:off x="646111" y="2040561"/>
            <a:ext cx="10479088" cy="4195481"/>
          </a:xfrm>
        </p:spPr>
        <p:txBody>
          <a:bodyPr>
            <a:normAutofit fontScale="92500" lnSpcReduction="20000"/>
          </a:bodyPr>
          <a:lstStyle/>
          <a:p>
            <a:pPr marL="0" indent="0">
              <a:buNone/>
            </a:pPr>
            <a:r>
              <a:rPr lang="en-US" sz="4000" dirty="0"/>
              <a:t>Acts 24:24-25 ESV  24 After some days Felix came with his wife Drusilla, who was Jewish, and he sent for Paul and heard him speak about faith in Christ Jesus.  25 And as he reasoned about righteousness and self-control and the coming judgment, Felix was alarmed and said, "Go away for the present. When I get an opportunity I will summon you."</a:t>
            </a:r>
          </a:p>
        </p:txBody>
      </p:sp>
    </p:spTree>
    <p:extLst>
      <p:ext uri="{BB962C8B-B14F-4D97-AF65-F5344CB8AC3E}">
        <p14:creationId xmlns:p14="http://schemas.microsoft.com/office/powerpoint/2010/main" val="14127336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97E9E-87D5-494A-A157-62830C63788A}"/>
              </a:ext>
            </a:extLst>
          </p:cNvPr>
          <p:cNvSpPr>
            <a:spLocks noGrp="1"/>
          </p:cNvSpPr>
          <p:nvPr>
            <p:ph type="title"/>
          </p:nvPr>
        </p:nvSpPr>
        <p:spPr>
          <a:xfrm>
            <a:off x="646111" y="452718"/>
            <a:ext cx="9881846" cy="1400530"/>
          </a:xfrm>
        </p:spPr>
        <p:txBody>
          <a:bodyPr/>
          <a:lstStyle/>
          <a:p>
            <a:r>
              <a:rPr lang="en-US" sz="3600" dirty="0"/>
              <a:t>Government is established by God for our good to execute justice and defend the weak, and so we should be submit to and respect government authority.</a:t>
            </a:r>
          </a:p>
        </p:txBody>
      </p:sp>
      <p:sp>
        <p:nvSpPr>
          <p:cNvPr id="3" name="Content Placeholder 2">
            <a:extLst>
              <a:ext uri="{FF2B5EF4-FFF2-40B4-BE49-F238E27FC236}">
                <a16:creationId xmlns:a16="http://schemas.microsoft.com/office/drawing/2014/main" id="{9C4F84AC-4056-49B0-8384-EB4CB73AAF09}"/>
              </a:ext>
            </a:extLst>
          </p:cNvPr>
          <p:cNvSpPr>
            <a:spLocks noGrp="1"/>
          </p:cNvSpPr>
          <p:nvPr>
            <p:ph idx="1"/>
          </p:nvPr>
        </p:nvSpPr>
        <p:spPr>
          <a:xfrm>
            <a:off x="559614" y="2907012"/>
            <a:ext cx="10479088" cy="4195481"/>
          </a:xfrm>
        </p:spPr>
        <p:txBody>
          <a:bodyPr>
            <a:normAutofit/>
          </a:bodyPr>
          <a:lstStyle/>
          <a:p>
            <a:r>
              <a:rPr lang="en-US" sz="3600" dirty="0"/>
              <a:t>Jdg. 17:6 ESV  6 In those days there was no king in Israel. Everyone did what was right in his own eyes.</a:t>
            </a:r>
          </a:p>
        </p:txBody>
      </p:sp>
    </p:spTree>
    <p:extLst>
      <p:ext uri="{BB962C8B-B14F-4D97-AF65-F5344CB8AC3E}">
        <p14:creationId xmlns:p14="http://schemas.microsoft.com/office/powerpoint/2010/main" val="32419544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C4F84AC-4056-49B0-8384-EB4CB73AAF09}"/>
              </a:ext>
            </a:extLst>
          </p:cNvPr>
          <p:cNvSpPr>
            <a:spLocks noGrp="1"/>
          </p:cNvSpPr>
          <p:nvPr>
            <p:ph idx="1"/>
          </p:nvPr>
        </p:nvSpPr>
        <p:spPr>
          <a:xfrm>
            <a:off x="444843" y="452718"/>
            <a:ext cx="11588578" cy="6405282"/>
          </a:xfrm>
        </p:spPr>
        <p:txBody>
          <a:bodyPr>
            <a:normAutofit fontScale="77500" lnSpcReduction="20000"/>
          </a:bodyPr>
          <a:lstStyle/>
          <a:p>
            <a:pPr marL="0" indent="0">
              <a:buNone/>
            </a:pPr>
            <a:r>
              <a:rPr lang="en-US" sz="3600" dirty="0"/>
              <a:t>Rom. 13:1-7 </a:t>
            </a:r>
          </a:p>
          <a:p>
            <a:pPr marL="0" indent="0">
              <a:buNone/>
            </a:pPr>
            <a:r>
              <a:rPr lang="en-US" sz="3600" dirty="0"/>
              <a:t>Let every person be subject to the governing authorities. For there is no authority except from God, and those that exist have been instituted by God.  </a:t>
            </a:r>
            <a:r>
              <a:rPr lang="en-US" sz="3600" baseline="30000" dirty="0"/>
              <a:t>2</a:t>
            </a:r>
            <a:r>
              <a:rPr lang="en-US" sz="3600" dirty="0"/>
              <a:t> Therefore whoever resists the authorities resists what God has appointed, and those who resist will incur judgment.  </a:t>
            </a:r>
            <a:r>
              <a:rPr lang="en-US" sz="3600" baseline="30000" dirty="0"/>
              <a:t>3</a:t>
            </a:r>
            <a:r>
              <a:rPr lang="en-US" sz="3600" dirty="0"/>
              <a:t> For rulers are not a terror to good conduct, but to bad. Would you have no fear of the one who is in authority? Then do what is good, and you will receive his approval,  </a:t>
            </a:r>
            <a:r>
              <a:rPr lang="en-US" sz="3600" baseline="30000" dirty="0"/>
              <a:t>4</a:t>
            </a:r>
            <a:r>
              <a:rPr lang="en-US" sz="3600" dirty="0"/>
              <a:t> for he is God's servant for your good. But if you do wrong, be afraid, for he does not bear the sword in vain. For he is the servant of God, an avenger who carries out God's wrath on the wrongdoer.  </a:t>
            </a:r>
            <a:r>
              <a:rPr lang="en-US" sz="3600" baseline="30000" dirty="0"/>
              <a:t>5 </a:t>
            </a:r>
            <a:r>
              <a:rPr lang="en-US" sz="3600" dirty="0"/>
              <a:t>Therefore one must be in subjection, not only to avoid God's wrath but also for the sake of conscience.  </a:t>
            </a:r>
            <a:r>
              <a:rPr lang="en-US" sz="3600" baseline="30000" dirty="0"/>
              <a:t>6 </a:t>
            </a:r>
            <a:r>
              <a:rPr lang="en-US" sz="3600" dirty="0"/>
              <a:t>For because of this you also pay taxes, for the authorities are ministers of God, attending to this very thing.  </a:t>
            </a:r>
            <a:r>
              <a:rPr lang="en-US" sz="3600" baseline="30000" dirty="0"/>
              <a:t>7</a:t>
            </a:r>
            <a:r>
              <a:rPr lang="en-US" sz="3600" dirty="0"/>
              <a:t> Pay to all what is owed to them: taxes to whom taxes are owed, revenue to whom revenue is owed, respect to whom respect is owed, honor to whom honor is owed.</a:t>
            </a:r>
          </a:p>
        </p:txBody>
      </p:sp>
    </p:spTree>
    <p:extLst>
      <p:ext uri="{BB962C8B-B14F-4D97-AF65-F5344CB8AC3E}">
        <p14:creationId xmlns:p14="http://schemas.microsoft.com/office/powerpoint/2010/main" val="19461622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97E9E-87D5-494A-A157-62830C63788A}"/>
              </a:ext>
            </a:extLst>
          </p:cNvPr>
          <p:cNvSpPr>
            <a:spLocks noGrp="1"/>
          </p:cNvSpPr>
          <p:nvPr>
            <p:ph type="title"/>
          </p:nvPr>
        </p:nvSpPr>
        <p:spPr>
          <a:xfrm>
            <a:off x="646111" y="452718"/>
            <a:ext cx="9881846" cy="1400530"/>
          </a:xfrm>
        </p:spPr>
        <p:txBody>
          <a:bodyPr/>
          <a:lstStyle/>
          <a:p>
            <a:r>
              <a:rPr lang="en-US" sz="3600" dirty="0"/>
              <a:t>Government is established by God for our good to execute justice and defend the weak, and so we should be submit to and respect government authority.</a:t>
            </a:r>
          </a:p>
        </p:txBody>
      </p:sp>
      <p:sp>
        <p:nvSpPr>
          <p:cNvPr id="3" name="Content Placeholder 2">
            <a:extLst>
              <a:ext uri="{FF2B5EF4-FFF2-40B4-BE49-F238E27FC236}">
                <a16:creationId xmlns:a16="http://schemas.microsoft.com/office/drawing/2014/main" id="{9C4F84AC-4056-49B0-8384-EB4CB73AAF09}"/>
              </a:ext>
            </a:extLst>
          </p:cNvPr>
          <p:cNvSpPr>
            <a:spLocks noGrp="1"/>
          </p:cNvSpPr>
          <p:nvPr>
            <p:ph idx="1"/>
          </p:nvPr>
        </p:nvSpPr>
        <p:spPr>
          <a:xfrm>
            <a:off x="559614" y="2907012"/>
            <a:ext cx="10479088" cy="4195481"/>
          </a:xfrm>
        </p:spPr>
        <p:txBody>
          <a:bodyPr>
            <a:normAutofit/>
          </a:bodyPr>
          <a:lstStyle/>
          <a:p>
            <a:r>
              <a:rPr lang="en-US" sz="3600" dirty="0"/>
              <a:t>1 Pet. 2:13-14 ESV  13 Be subject for the Lord's sake to every human institution, whether it be to the emperor as supreme,  14 or to governors as sent by him to punish those who do evil and to praise those who do good.</a:t>
            </a:r>
          </a:p>
        </p:txBody>
      </p:sp>
    </p:spTree>
    <p:extLst>
      <p:ext uri="{BB962C8B-B14F-4D97-AF65-F5344CB8AC3E}">
        <p14:creationId xmlns:p14="http://schemas.microsoft.com/office/powerpoint/2010/main" val="10362744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97E9E-87D5-494A-A157-62830C63788A}"/>
              </a:ext>
            </a:extLst>
          </p:cNvPr>
          <p:cNvSpPr>
            <a:spLocks noGrp="1"/>
          </p:cNvSpPr>
          <p:nvPr>
            <p:ph type="title"/>
          </p:nvPr>
        </p:nvSpPr>
        <p:spPr>
          <a:xfrm>
            <a:off x="646110" y="452718"/>
            <a:ext cx="10479087" cy="1400530"/>
          </a:xfrm>
        </p:spPr>
        <p:txBody>
          <a:bodyPr/>
          <a:lstStyle/>
          <a:p>
            <a:r>
              <a:rPr lang="en-US" sz="4000" dirty="0"/>
              <a:t>Character is the most important </a:t>
            </a:r>
            <a:br>
              <a:rPr lang="en-US" sz="4000" dirty="0"/>
            </a:br>
            <a:r>
              <a:rPr lang="en-US" sz="4000" dirty="0"/>
              <a:t>attribute of leaders, political or otherwise.</a:t>
            </a:r>
          </a:p>
        </p:txBody>
      </p:sp>
      <p:sp>
        <p:nvSpPr>
          <p:cNvPr id="3" name="Content Placeholder 2">
            <a:extLst>
              <a:ext uri="{FF2B5EF4-FFF2-40B4-BE49-F238E27FC236}">
                <a16:creationId xmlns:a16="http://schemas.microsoft.com/office/drawing/2014/main" id="{9C4F84AC-4056-49B0-8384-EB4CB73AAF09}"/>
              </a:ext>
            </a:extLst>
          </p:cNvPr>
          <p:cNvSpPr>
            <a:spLocks noGrp="1"/>
          </p:cNvSpPr>
          <p:nvPr>
            <p:ph idx="1"/>
          </p:nvPr>
        </p:nvSpPr>
        <p:spPr>
          <a:xfrm>
            <a:off x="646111" y="2040561"/>
            <a:ext cx="10479088" cy="4195481"/>
          </a:xfrm>
        </p:spPr>
        <p:txBody>
          <a:bodyPr>
            <a:normAutofit fontScale="92500" lnSpcReduction="20000"/>
          </a:bodyPr>
          <a:lstStyle/>
          <a:p>
            <a:r>
              <a:rPr lang="en-US" sz="4000" dirty="0"/>
              <a:t>Prov. 14:34 ESV  34 Righteousness exalts a nation, but sin is a reproach to any people.</a:t>
            </a:r>
          </a:p>
          <a:p>
            <a:r>
              <a:rPr lang="en-US" sz="4000" dirty="0"/>
              <a:t>Prov. 16:5 ESV 5 Everyone who is arrogant in heart is an abomination to the LORD; be assured, he will not go unpunished.</a:t>
            </a:r>
          </a:p>
          <a:p>
            <a:r>
              <a:rPr lang="en-US" sz="4000" dirty="0"/>
              <a:t>Prov. 16:12 ESV  12 It is an abomination to kings to do evil, for the throne is established by righteousness.</a:t>
            </a:r>
          </a:p>
        </p:txBody>
      </p:sp>
    </p:spTree>
    <p:extLst>
      <p:ext uri="{BB962C8B-B14F-4D97-AF65-F5344CB8AC3E}">
        <p14:creationId xmlns:p14="http://schemas.microsoft.com/office/powerpoint/2010/main" val="34089871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97E9E-87D5-494A-A157-62830C63788A}"/>
              </a:ext>
            </a:extLst>
          </p:cNvPr>
          <p:cNvSpPr>
            <a:spLocks noGrp="1"/>
          </p:cNvSpPr>
          <p:nvPr>
            <p:ph type="title"/>
          </p:nvPr>
        </p:nvSpPr>
        <p:spPr>
          <a:xfrm>
            <a:off x="646110" y="452718"/>
            <a:ext cx="10479087" cy="1400530"/>
          </a:xfrm>
        </p:spPr>
        <p:txBody>
          <a:bodyPr/>
          <a:lstStyle/>
          <a:p>
            <a:r>
              <a:rPr lang="en-US" sz="4000" dirty="0"/>
              <a:t>Character is the most important </a:t>
            </a:r>
            <a:br>
              <a:rPr lang="en-US" sz="4000" dirty="0"/>
            </a:br>
            <a:r>
              <a:rPr lang="en-US" sz="4000" dirty="0"/>
              <a:t>attribute of leaders, political or otherwise.</a:t>
            </a:r>
          </a:p>
        </p:txBody>
      </p:sp>
      <p:sp>
        <p:nvSpPr>
          <p:cNvPr id="3" name="Content Placeholder 2">
            <a:extLst>
              <a:ext uri="{FF2B5EF4-FFF2-40B4-BE49-F238E27FC236}">
                <a16:creationId xmlns:a16="http://schemas.microsoft.com/office/drawing/2014/main" id="{9C4F84AC-4056-49B0-8384-EB4CB73AAF09}"/>
              </a:ext>
            </a:extLst>
          </p:cNvPr>
          <p:cNvSpPr>
            <a:spLocks noGrp="1"/>
          </p:cNvSpPr>
          <p:nvPr>
            <p:ph idx="1"/>
          </p:nvPr>
        </p:nvSpPr>
        <p:spPr>
          <a:xfrm>
            <a:off x="646111" y="2040561"/>
            <a:ext cx="10479088" cy="4195481"/>
          </a:xfrm>
        </p:spPr>
        <p:txBody>
          <a:bodyPr>
            <a:normAutofit fontScale="77500" lnSpcReduction="20000"/>
          </a:bodyPr>
          <a:lstStyle/>
          <a:p>
            <a:r>
              <a:rPr lang="en-US" sz="4000" dirty="0"/>
              <a:t>Prov. 31:3-5 ESV  3 Do not give your strength to women, your ways to those who destroy kings.  4 It is not for kings, O Lemuel, it is not for kings to drink wine, or for rulers to take strong drink,  5 lest they drink and forget what has been decreed and pervert the rights of all the afflicted.</a:t>
            </a:r>
          </a:p>
          <a:p>
            <a:r>
              <a:rPr lang="en-US" sz="4000" dirty="0"/>
              <a:t>Prov. 20:28 ESV  28 Steadfast love and faithfulness preserve the king, and by steadfast love his throne is upheld.</a:t>
            </a:r>
          </a:p>
        </p:txBody>
      </p:sp>
    </p:spTree>
    <p:extLst>
      <p:ext uri="{BB962C8B-B14F-4D97-AF65-F5344CB8AC3E}">
        <p14:creationId xmlns:p14="http://schemas.microsoft.com/office/powerpoint/2010/main" val="4621725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97E9E-87D5-494A-A157-62830C63788A}"/>
              </a:ext>
            </a:extLst>
          </p:cNvPr>
          <p:cNvSpPr>
            <a:spLocks noGrp="1"/>
          </p:cNvSpPr>
          <p:nvPr>
            <p:ph type="title"/>
          </p:nvPr>
        </p:nvSpPr>
        <p:spPr/>
        <p:txBody>
          <a:bodyPr/>
          <a:lstStyle/>
          <a:p>
            <a:r>
              <a:rPr lang="en-US" sz="4400" dirty="0"/>
              <a:t>Five Wrong Views of Christians and Government</a:t>
            </a:r>
          </a:p>
        </p:txBody>
      </p:sp>
      <p:sp>
        <p:nvSpPr>
          <p:cNvPr id="3" name="Content Placeholder 2">
            <a:extLst>
              <a:ext uri="{FF2B5EF4-FFF2-40B4-BE49-F238E27FC236}">
                <a16:creationId xmlns:a16="http://schemas.microsoft.com/office/drawing/2014/main" id="{9C4F84AC-4056-49B0-8384-EB4CB73AAF09}"/>
              </a:ext>
            </a:extLst>
          </p:cNvPr>
          <p:cNvSpPr>
            <a:spLocks noGrp="1"/>
          </p:cNvSpPr>
          <p:nvPr>
            <p:ph idx="1"/>
          </p:nvPr>
        </p:nvSpPr>
        <p:spPr>
          <a:xfrm>
            <a:off x="1103312" y="2052918"/>
            <a:ext cx="10479088" cy="4195481"/>
          </a:xfrm>
        </p:spPr>
        <p:txBody>
          <a:bodyPr>
            <a:normAutofit/>
          </a:bodyPr>
          <a:lstStyle/>
          <a:p>
            <a:r>
              <a:rPr lang="en-US" sz="4000" dirty="0"/>
              <a:t>Government should compel religion.</a:t>
            </a:r>
          </a:p>
          <a:p>
            <a:pPr lvl="1"/>
            <a:endParaRPr lang="en-US" sz="3800" dirty="0"/>
          </a:p>
        </p:txBody>
      </p:sp>
    </p:spTree>
    <p:extLst>
      <p:ext uri="{BB962C8B-B14F-4D97-AF65-F5344CB8AC3E}">
        <p14:creationId xmlns:p14="http://schemas.microsoft.com/office/powerpoint/2010/main" val="23266770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97E9E-87D5-494A-A157-62830C63788A}"/>
              </a:ext>
            </a:extLst>
          </p:cNvPr>
          <p:cNvSpPr>
            <a:spLocks noGrp="1"/>
          </p:cNvSpPr>
          <p:nvPr>
            <p:ph type="title"/>
          </p:nvPr>
        </p:nvSpPr>
        <p:spPr/>
        <p:txBody>
          <a:bodyPr/>
          <a:lstStyle/>
          <a:p>
            <a:r>
              <a:rPr lang="en-US" sz="4400" dirty="0"/>
              <a:t>Our ultimate hope is not in this world, but in God’s future kingdom. </a:t>
            </a:r>
          </a:p>
        </p:txBody>
      </p:sp>
      <p:sp>
        <p:nvSpPr>
          <p:cNvPr id="3" name="Content Placeholder 2">
            <a:extLst>
              <a:ext uri="{FF2B5EF4-FFF2-40B4-BE49-F238E27FC236}">
                <a16:creationId xmlns:a16="http://schemas.microsoft.com/office/drawing/2014/main" id="{9C4F84AC-4056-49B0-8384-EB4CB73AAF09}"/>
              </a:ext>
            </a:extLst>
          </p:cNvPr>
          <p:cNvSpPr>
            <a:spLocks noGrp="1"/>
          </p:cNvSpPr>
          <p:nvPr>
            <p:ph idx="1"/>
          </p:nvPr>
        </p:nvSpPr>
        <p:spPr>
          <a:xfrm>
            <a:off x="646111" y="2534831"/>
            <a:ext cx="10479088" cy="4195481"/>
          </a:xfrm>
        </p:spPr>
        <p:txBody>
          <a:bodyPr>
            <a:normAutofit lnSpcReduction="10000"/>
          </a:bodyPr>
          <a:lstStyle/>
          <a:p>
            <a:r>
              <a:rPr lang="en-US" sz="4000" dirty="0"/>
              <a:t>Phil. 3:20-21 ESV  20 But our citizenship is in heaven, and from it we await a Savior, the Lord Jesus Christ,  21 who will transform our lowly body to be like his glorious body, by the power that enables him even to subject all things to himself.</a:t>
            </a:r>
          </a:p>
        </p:txBody>
      </p:sp>
    </p:spTree>
    <p:extLst>
      <p:ext uri="{BB962C8B-B14F-4D97-AF65-F5344CB8AC3E}">
        <p14:creationId xmlns:p14="http://schemas.microsoft.com/office/powerpoint/2010/main" val="22263642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97E9E-87D5-494A-A157-62830C63788A}"/>
              </a:ext>
            </a:extLst>
          </p:cNvPr>
          <p:cNvSpPr>
            <a:spLocks noGrp="1"/>
          </p:cNvSpPr>
          <p:nvPr>
            <p:ph type="title"/>
          </p:nvPr>
        </p:nvSpPr>
        <p:spPr/>
        <p:txBody>
          <a:bodyPr/>
          <a:lstStyle/>
          <a:p>
            <a:r>
              <a:rPr lang="en-US" sz="4400" dirty="0"/>
              <a:t>Is America a Christian Nation?</a:t>
            </a:r>
          </a:p>
        </p:txBody>
      </p:sp>
      <p:sp>
        <p:nvSpPr>
          <p:cNvPr id="3" name="Content Placeholder 2">
            <a:extLst>
              <a:ext uri="{FF2B5EF4-FFF2-40B4-BE49-F238E27FC236}">
                <a16:creationId xmlns:a16="http://schemas.microsoft.com/office/drawing/2014/main" id="{9C4F84AC-4056-49B0-8384-EB4CB73AAF09}"/>
              </a:ext>
            </a:extLst>
          </p:cNvPr>
          <p:cNvSpPr>
            <a:spLocks noGrp="1"/>
          </p:cNvSpPr>
          <p:nvPr>
            <p:ph idx="1"/>
          </p:nvPr>
        </p:nvSpPr>
        <p:spPr>
          <a:xfrm>
            <a:off x="646111" y="1669858"/>
            <a:ext cx="10479088" cy="4195481"/>
          </a:xfrm>
        </p:spPr>
        <p:txBody>
          <a:bodyPr>
            <a:normAutofit/>
          </a:bodyPr>
          <a:lstStyle/>
          <a:p>
            <a:r>
              <a:rPr lang="en-US" sz="4000" dirty="0"/>
              <a:t>Does God have a covenant relationship with the United States of America?</a:t>
            </a:r>
          </a:p>
          <a:p>
            <a:r>
              <a:rPr lang="en-US" sz="4000" dirty="0"/>
              <a:t>Has God blessed our country?</a:t>
            </a:r>
          </a:p>
        </p:txBody>
      </p:sp>
    </p:spTree>
    <p:extLst>
      <p:ext uri="{BB962C8B-B14F-4D97-AF65-F5344CB8AC3E}">
        <p14:creationId xmlns:p14="http://schemas.microsoft.com/office/powerpoint/2010/main" val="38027285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97E9E-87D5-494A-A157-62830C63788A}"/>
              </a:ext>
            </a:extLst>
          </p:cNvPr>
          <p:cNvSpPr>
            <a:spLocks noGrp="1"/>
          </p:cNvSpPr>
          <p:nvPr>
            <p:ph type="title"/>
          </p:nvPr>
        </p:nvSpPr>
        <p:spPr/>
        <p:txBody>
          <a:bodyPr/>
          <a:lstStyle/>
          <a:p>
            <a:r>
              <a:rPr lang="en-US" sz="4400" dirty="0"/>
              <a:t>Is America a Christian Nation?</a:t>
            </a:r>
          </a:p>
        </p:txBody>
      </p:sp>
      <p:sp>
        <p:nvSpPr>
          <p:cNvPr id="3" name="Content Placeholder 2">
            <a:extLst>
              <a:ext uri="{FF2B5EF4-FFF2-40B4-BE49-F238E27FC236}">
                <a16:creationId xmlns:a16="http://schemas.microsoft.com/office/drawing/2014/main" id="{9C4F84AC-4056-49B0-8384-EB4CB73AAF09}"/>
              </a:ext>
            </a:extLst>
          </p:cNvPr>
          <p:cNvSpPr>
            <a:spLocks noGrp="1"/>
          </p:cNvSpPr>
          <p:nvPr>
            <p:ph idx="1"/>
          </p:nvPr>
        </p:nvSpPr>
        <p:spPr>
          <a:xfrm>
            <a:off x="646111" y="1669858"/>
            <a:ext cx="10479088" cy="4735424"/>
          </a:xfrm>
        </p:spPr>
        <p:txBody>
          <a:bodyPr>
            <a:normAutofit fontScale="92500" lnSpcReduction="20000"/>
          </a:bodyPr>
          <a:lstStyle/>
          <a:p>
            <a:r>
              <a:rPr lang="en-US" sz="4000" dirty="0"/>
              <a:t>Is Christianity (of various sorts) the largest religion in the United States?</a:t>
            </a:r>
          </a:p>
          <a:p>
            <a:r>
              <a:rPr lang="en-US" sz="4000" dirty="0"/>
              <a:t>Are a majority of people in the United States Bible-believing, evangelical, born-again Christians?</a:t>
            </a:r>
          </a:p>
          <a:p>
            <a:r>
              <a:rPr lang="en-US" sz="4000" dirty="0"/>
              <a:t>Is belief in Christian values the dominant perspective promoted by the United States government, the media, and universities in the United States today?</a:t>
            </a:r>
          </a:p>
        </p:txBody>
      </p:sp>
    </p:spTree>
    <p:extLst>
      <p:ext uri="{BB962C8B-B14F-4D97-AF65-F5344CB8AC3E}">
        <p14:creationId xmlns:p14="http://schemas.microsoft.com/office/powerpoint/2010/main" val="34900488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97E9E-87D5-494A-A157-62830C63788A}"/>
              </a:ext>
            </a:extLst>
          </p:cNvPr>
          <p:cNvSpPr>
            <a:spLocks noGrp="1"/>
          </p:cNvSpPr>
          <p:nvPr>
            <p:ph type="title"/>
          </p:nvPr>
        </p:nvSpPr>
        <p:spPr/>
        <p:txBody>
          <a:bodyPr/>
          <a:lstStyle/>
          <a:p>
            <a:r>
              <a:rPr lang="en-US" sz="4400" dirty="0"/>
              <a:t>Is America a Christian Nation?</a:t>
            </a:r>
          </a:p>
        </p:txBody>
      </p:sp>
      <p:sp>
        <p:nvSpPr>
          <p:cNvPr id="3" name="Content Placeholder 2">
            <a:extLst>
              <a:ext uri="{FF2B5EF4-FFF2-40B4-BE49-F238E27FC236}">
                <a16:creationId xmlns:a16="http://schemas.microsoft.com/office/drawing/2014/main" id="{9C4F84AC-4056-49B0-8384-EB4CB73AAF09}"/>
              </a:ext>
            </a:extLst>
          </p:cNvPr>
          <p:cNvSpPr>
            <a:spLocks noGrp="1"/>
          </p:cNvSpPr>
          <p:nvPr>
            <p:ph idx="1"/>
          </p:nvPr>
        </p:nvSpPr>
        <p:spPr>
          <a:xfrm>
            <a:off x="646111" y="1669858"/>
            <a:ext cx="10479088" cy="4195481"/>
          </a:xfrm>
        </p:spPr>
        <p:txBody>
          <a:bodyPr>
            <a:normAutofit fontScale="85000" lnSpcReduction="10000"/>
          </a:bodyPr>
          <a:lstStyle/>
          <a:p>
            <a:r>
              <a:rPr lang="en-US" sz="4000" dirty="0"/>
              <a:t>Does the United States government promote Christianity as the national religion?</a:t>
            </a:r>
          </a:p>
          <a:p>
            <a:r>
              <a:rPr lang="en-US" sz="4000" dirty="0"/>
              <a:t>Does a person have to profess Christian faith in order to become a US citizen or to have equal rights under the law in the United States? </a:t>
            </a:r>
          </a:p>
          <a:p>
            <a:r>
              <a:rPr lang="en-US" sz="4000" dirty="0"/>
              <a:t>Was there a Supreme Court decision at one time that affirmed that the United States is a Christian nation?</a:t>
            </a:r>
          </a:p>
          <a:p>
            <a:endParaRPr lang="en-US" sz="4000" dirty="0"/>
          </a:p>
        </p:txBody>
      </p:sp>
    </p:spTree>
    <p:extLst>
      <p:ext uri="{BB962C8B-B14F-4D97-AF65-F5344CB8AC3E}">
        <p14:creationId xmlns:p14="http://schemas.microsoft.com/office/powerpoint/2010/main" val="9198571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97E9E-87D5-494A-A157-62830C63788A}"/>
              </a:ext>
            </a:extLst>
          </p:cNvPr>
          <p:cNvSpPr>
            <a:spLocks noGrp="1"/>
          </p:cNvSpPr>
          <p:nvPr>
            <p:ph type="title"/>
          </p:nvPr>
        </p:nvSpPr>
        <p:spPr/>
        <p:txBody>
          <a:bodyPr/>
          <a:lstStyle/>
          <a:p>
            <a:r>
              <a:rPr lang="en-US" sz="4400" dirty="0"/>
              <a:t>Is America a Christian Nation?</a:t>
            </a:r>
          </a:p>
        </p:txBody>
      </p:sp>
      <p:sp>
        <p:nvSpPr>
          <p:cNvPr id="3" name="Content Placeholder 2">
            <a:extLst>
              <a:ext uri="{FF2B5EF4-FFF2-40B4-BE49-F238E27FC236}">
                <a16:creationId xmlns:a16="http://schemas.microsoft.com/office/drawing/2014/main" id="{9C4F84AC-4056-49B0-8384-EB4CB73AAF09}"/>
              </a:ext>
            </a:extLst>
          </p:cNvPr>
          <p:cNvSpPr>
            <a:spLocks noGrp="1"/>
          </p:cNvSpPr>
          <p:nvPr>
            <p:ph idx="1"/>
          </p:nvPr>
        </p:nvSpPr>
        <p:spPr>
          <a:xfrm>
            <a:off x="646111" y="1669858"/>
            <a:ext cx="10479088" cy="4195481"/>
          </a:xfrm>
        </p:spPr>
        <p:txBody>
          <a:bodyPr>
            <a:normAutofit fontScale="85000" lnSpcReduction="10000"/>
          </a:bodyPr>
          <a:lstStyle/>
          <a:p>
            <a:r>
              <a:rPr lang="en-US" sz="4000" dirty="0"/>
              <a:t>Was there a Supreme Court decision at one time that affirmed that the United States is a Christian nation?</a:t>
            </a:r>
          </a:p>
          <a:p>
            <a:r>
              <a:rPr lang="en-US" sz="4000" dirty="0"/>
              <a:t>Does the United States government promote Christianity as the national religion?</a:t>
            </a:r>
          </a:p>
          <a:p>
            <a:r>
              <a:rPr lang="en-US" sz="4000" dirty="0"/>
              <a:t>Does a person have to profess Christian faith in order to become a US citizen or to have equal rights under the law in the United States?</a:t>
            </a:r>
          </a:p>
        </p:txBody>
      </p:sp>
    </p:spTree>
    <p:extLst>
      <p:ext uri="{BB962C8B-B14F-4D97-AF65-F5344CB8AC3E}">
        <p14:creationId xmlns:p14="http://schemas.microsoft.com/office/powerpoint/2010/main" val="701995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97E9E-87D5-494A-A157-62830C63788A}"/>
              </a:ext>
            </a:extLst>
          </p:cNvPr>
          <p:cNvSpPr>
            <a:spLocks noGrp="1"/>
          </p:cNvSpPr>
          <p:nvPr>
            <p:ph type="title"/>
          </p:nvPr>
        </p:nvSpPr>
        <p:spPr/>
        <p:txBody>
          <a:bodyPr/>
          <a:lstStyle/>
          <a:p>
            <a:r>
              <a:rPr lang="en-US" sz="4400" dirty="0"/>
              <a:t>Is America a Christian Nation?</a:t>
            </a:r>
          </a:p>
        </p:txBody>
      </p:sp>
      <p:sp>
        <p:nvSpPr>
          <p:cNvPr id="3" name="Content Placeholder 2">
            <a:extLst>
              <a:ext uri="{FF2B5EF4-FFF2-40B4-BE49-F238E27FC236}">
                <a16:creationId xmlns:a16="http://schemas.microsoft.com/office/drawing/2014/main" id="{9C4F84AC-4056-49B0-8384-EB4CB73AAF09}"/>
              </a:ext>
            </a:extLst>
          </p:cNvPr>
          <p:cNvSpPr>
            <a:spLocks noGrp="1"/>
          </p:cNvSpPr>
          <p:nvPr>
            <p:ph idx="1"/>
          </p:nvPr>
        </p:nvSpPr>
        <p:spPr>
          <a:xfrm>
            <a:off x="646111" y="1669858"/>
            <a:ext cx="10479088" cy="4195481"/>
          </a:xfrm>
        </p:spPr>
        <p:txBody>
          <a:bodyPr>
            <a:normAutofit fontScale="85000" lnSpcReduction="20000"/>
          </a:bodyPr>
          <a:lstStyle/>
          <a:p>
            <a:r>
              <a:rPr lang="en-US" sz="4000" dirty="0"/>
              <a:t>Is Christian teaching the primary religious system that influenced the founding of the United States?</a:t>
            </a:r>
          </a:p>
          <a:p>
            <a:r>
              <a:rPr lang="en-US" sz="4000" dirty="0"/>
              <a:t>Were the majority of the Founding Fathers of the United States Christians who generally believed in the truth of the Bible?</a:t>
            </a:r>
          </a:p>
          <a:p>
            <a:r>
              <a:rPr lang="en-US" sz="4000" dirty="0"/>
              <a:t>Did Christian beliefs provide the intellectual background that led to many of the cultural values still held by Americans today?</a:t>
            </a:r>
          </a:p>
        </p:txBody>
      </p:sp>
    </p:spTree>
    <p:extLst>
      <p:ext uri="{BB962C8B-B14F-4D97-AF65-F5344CB8AC3E}">
        <p14:creationId xmlns:p14="http://schemas.microsoft.com/office/powerpoint/2010/main" val="29146135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97E9E-87D5-494A-A157-62830C63788A}"/>
              </a:ext>
            </a:extLst>
          </p:cNvPr>
          <p:cNvSpPr>
            <a:spLocks noGrp="1"/>
          </p:cNvSpPr>
          <p:nvPr>
            <p:ph type="title"/>
          </p:nvPr>
        </p:nvSpPr>
        <p:spPr/>
        <p:txBody>
          <a:bodyPr/>
          <a:lstStyle/>
          <a:p>
            <a:r>
              <a:rPr lang="en-US" sz="4400" dirty="0"/>
              <a:t>Is America a Christian Nation?</a:t>
            </a:r>
          </a:p>
        </p:txBody>
      </p:sp>
      <p:sp>
        <p:nvSpPr>
          <p:cNvPr id="3" name="Content Placeholder 2">
            <a:extLst>
              <a:ext uri="{FF2B5EF4-FFF2-40B4-BE49-F238E27FC236}">
                <a16:creationId xmlns:a16="http://schemas.microsoft.com/office/drawing/2014/main" id="{9C4F84AC-4056-49B0-8384-EB4CB73AAF09}"/>
              </a:ext>
            </a:extLst>
          </p:cNvPr>
          <p:cNvSpPr>
            <a:spLocks noGrp="1"/>
          </p:cNvSpPr>
          <p:nvPr>
            <p:ph idx="1"/>
          </p:nvPr>
        </p:nvSpPr>
        <p:spPr>
          <a:xfrm>
            <a:off x="646111" y="1669858"/>
            <a:ext cx="10479088" cy="4195481"/>
          </a:xfrm>
        </p:spPr>
        <p:txBody>
          <a:bodyPr>
            <a:normAutofit/>
          </a:bodyPr>
          <a:lstStyle/>
          <a:p>
            <a:r>
              <a:rPr lang="en-US" sz="4000" dirty="0"/>
              <a:t>Isa. 33:22 ESV  22 For the LORD is our judge; the LORD is our lawgiver; the LORD is our king; he will save us.</a:t>
            </a:r>
          </a:p>
        </p:txBody>
      </p:sp>
    </p:spTree>
    <p:extLst>
      <p:ext uri="{BB962C8B-B14F-4D97-AF65-F5344CB8AC3E}">
        <p14:creationId xmlns:p14="http://schemas.microsoft.com/office/powerpoint/2010/main" val="20648281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97E9E-87D5-494A-A157-62830C63788A}"/>
              </a:ext>
            </a:extLst>
          </p:cNvPr>
          <p:cNvSpPr>
            <a:spLocks noGrp="1"/>
          </p:cNvSpPr>
          <p:nvPr>
            <p:ph type="title"/>
          </p:nvPr>
        </p:nvSpPr>
        <p:spPr/>
        <p:txBody>
          <a:bodyPr/>
          <a:lstStyle/>
          <a:p>
            <a:r>
              <a:rPr lang="en-US" sz="4400" dirty="0"/>
              <a:t>Is America a Christian Nation?</a:t>
            </a:r>
          </a:p>
        </p:txBody>
      </p:sp>
      <p:sp>
        <p:nvSpPr>
          <p:cNvPr id="3" name="Content Placeholder 2">
            <a:extLst>
              <a:ext uri="{FF2B5EF4-FFF2-40B4-BE49-F238E27FC236}">
                <a16:creationId xmlns:a16="http://schemas.microsoft.com/office/drawing/2014/main" id="{9C4F84AC-4056-49B0-8384-EB4CB73AAF09}"/>
              </a:ext>
            </a:extLst>
          </p:cNvPr>
          <p:cNvSpPr>
            <a:spLocks noGrp="1"/>
          </p:cNvSpPr>
          <p:nvPr>
            <p:ph idx="1"/>
          </p:nvPr>
        </p:nvSpPr>
        <p:spPr>
          <a:xfrm>
            <a:off x="646111" y="1669858"/>
            <a:ext cx="10479088" cy="4195481"/>
          </a:xfrm>
        </p:spPr>
        <p:txBody>
          <a:bodyPr>
            <a:normAutofit fontScale="85000" lnSpcReduction="20000"/>
          </a:bodyPr>
          <a:lstStyle/>
          <a:p>
            <a:r>
              <a:rPr lang="en-US" sz="4000" dirty="0"/>
              <a:t>Is Christian teaching the primary religious system that influenced the founding of the United States?</a:t>
            </a:r>
          </a:p>
          <a:p>
            <a:r>
              <a:rPr lang="en-US" sz="4000" dirty="0"/>
              <a:t>Were the majority of the Founding Fathers of the United States Christians who generally believed in the truth of the Bible?</a:t>
            </a:r>
          </a:p>
          <a:p>
            <a:r>
              <a:rPr lang="en-US" sz="4000" dirty="0"/>
              <a:t>Did Christian beliefs provide the intellectual background that led to many of the cultural values still held by Americans today?</a:t>
            </a:r>
          </a:p>
        </p:txBody>
      </p:sp>
    </p:spTree>
    <p:extLst>
      <p:ext uri="{BB962C8B-B14F-4D97-AF65-F5344CB8AC3E}">
        <p14:creationId xmlns:p14="http://schemas.microsoft.com/office/powerpoint/2010/main" val="16147811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97E9E-87D5-494A-A157-62830C63788A}"/>
              </a:ext>
            </a:extLst>
          </p:cNvPr>
          <p:cNvSpPr>
            <a:spLocks noGrp="1"/>
          </p:cNvSpPr>
          <p:nvPr>
            <p:ph type="title"/>
          </p:nvPr>
        </p:nvSpPr>
        <p:spPr/>
        <p:txBody>
          <a:bodyPr/>
          <a:lstStyle/>
          <a:p>
            <a:r>
              <a:rPr lang="en-US" sz="4400" dirty="0"/>
              <a:t>Is America a Christian Nation?</a:t>
            </a:r>
          </a:p>
        </p:txBody>
      </p:sp>
      <p:sp>
        <p:nvSpPr>
          <p:cNvPr id="3" name="Content Placeholder 2">
            <a:extLst>
              <a:ext uri="{FF2B5EF4-FFF2-40B4-BE49-F238E27FC236}">
                <a16:creationId xmlns:a16="http://schemas.microsoft.com/office/drawing/2014/main" id="{9C4F84AC-4056-49B0-8384-EB4CB73AAF09}"/>
              </a:ext>
            </a:extLst>
          </p:cNvPr>
          <p:cNvSpPr>
            <a:spLocks noGrp="1"/>
          </p:cNvSpPr>
          <p:nvPr>
            <p:ph idx="1"/>
          </p:nvPr>
        </p:nvSpPr>
        <p:spPr>
          <a:xfrm>
            <a:off x="197708" y="1186250"/>
            <a:ext cx="11800703" cy="5498756"/>
          </a:xfrm>
        </p:spPr>
        <p:txBody>
          <a:bodyPr>
            <a:normAutofit fontScale="85000" lnSpcReduction="20000"/>
          </a:bodyPr>
          <a:lstStyle/>
          <a:p>
            <a:pPr marL="0" indent="0">
              <a:buNone/>
            </a:pPr>
            <a:r>
              <a:rPr lang="en-US" sz="4000" dirty="0"/>
              <a:t>I sought for the greatness and genius of America in her commodious harbors and her ample rivers—and it was not there.  I sought in the fertile fields and boundless forest—in her rich mines and vast world commerce—and it was not there.  I sought for the greatness and genius of America in her democratic Congress and her matchless Constitution—it was not there.  Not until I went into the churches of America and heard her pulpits flame with righteousness did I understand the secret of her genius and power.  America is great because America is good—and if America ever ceases to be good, America will cease to be great.  (Alexis de </a:t>
            </a:r>
            <a:r>
              <a:rPr lang="en-US" sz="4000" dirty="0" err="1"/>
              <a:t>Toqueville</a:t>
            </a:r>
            <a:r>
              <a:rPr lang="en-US" sz="4000" dirty="0"/>
              <a:t>, </a:t>
            </a:r>
            <a:r>
              <a:rPr lang="en-US" sz="4000" u="sng" dirty="0"/>
              <a:t>Democracy in America)</a:t>
            </a:r>
            <a:r>
              <a:rPr lang="en-US" sz="4000" dirty="0"/>
              <a:t>.</a:t>
            </a:r>
          </a:p>
        </p:txBody>
      </p:sp>
    </p:spTree>
    <p:extLst>
      <p:ext uri="{BB962C8B-B14F-4D97-AF65-F5344CB8AC3E}">
        <p14:creationId xmlns:p14="http://schemas.microsoft.com/office/powerpoint/2010/main" val="2884233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97E9E-87D5-494A-A157-62830C63788A}"/>
              </a:ext>
            </a:extLst>
          </p:cNvPr>
          <p:cNvSpPr>
            <a:spLocks noGrp="1"/>
          </p:cNvSpPr>
          <p:nvPr>
            <p:ph type="title"/>
          </p:nvPr>
        </p:nvSpPr>
        <p:spPr/>
        <p:txBody>
          <a:bodyPr/>
          <a:lstStyle/>
          <a:p>
            <a:r>
              <a:rPr lang="en-US" sz="4400" dirty="0"/>
              <a:t>Five Wrong Views of Christians and Government</a:t>
            </a:r>
          </a:p>
        </p:txBody>
      </p:sp>
      <p:sp>
        <p:nvSpPr>
          <p:cNvPr id="3" name="Content Placeholder 2">
            <a:extLst>
              <a:ext uri="{FF2B5EF4-FFF2-40B4-BE49-F238E27FC236}">
                <a16:creationId xmlns:a16="http://schemas.microsoft.com/office/drawing/2014/main" id="{9C4F84AC-4056-49B0-8384-EB4CB73AAF09}"/>
              </a:ext>
            </a:extLst>
          </p:cNvPr>
          <p:cNvSpPr>
            <a:spLocks noGrp="1"/>
          </p:cNvSpPr>
          <p:nvPr>
            <p:ph idx="1"/>
          </p:nvPr>
        </p:nvSpPr>
        <p:spPr>
          <a:xfrm>
            <a:off x="646111" y="2052918"/>
            <a:ext cx="10936289" cy="4195481"/>
          </a:xfrm>
        </p:spPr>
        <p:txBody>
          <a:bodyPr>
            <a:normAutofit fontScale="85000" lnSpcReduction="10000"/>
          </a:bodyPr>
          <a:lstStyle/>
          <a:p>
            <a:pPr marL="0" lvl="1" indent="0">
              <a:buNone/>
            </a:pPr>
            <a:r>
              <a:rPr lang="en-US" sz="3800" dirty="0"/>
              <a:t>Matt. 22:17-21 ESV 17 Tell us, then, what you think. Is it lawful to pay taxes to Caesar, or not?"  18 But Jesus, aware of their malice, said, "Why put me to the test, you hypocrites?  19 Show me the coin for the tax." And they brought him a denarius.  20 And Jesus said to them, "Whose likeness and inscription is this?"  21 They said, "Caesar's." Then he said to them, "Therefore render to Caesar the things that are Caesar's, and to God the things that are God's."</a:t>
            </a:r>
          </a:p>
        </p:txBody>
      </p:sp>
    </p:spTree>
    <p:extLst>
      <p:ext uri="{BB962C8B-B14F-4D97-AF65-F5344CB8AC3E}">
        <p14:creationId xmlns:p14="http://schemas.microsoft.com/office/powerpoint/2010/main" val="20412867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97E9E-87D5-494A-A157-62830C63788A}"/>
              </a:ext>
            </a:extLst>
          </p:cNvPr>
          <p:cNvSpPr>
            <a:spLocks noGrp="1"/>
          </p:cNvSpPr>
          <p:nvPr>
            <p:ph type="title"/>
          </p:nvPr>
        </p:nvSpPr>
        <p:spPr/>
        <p:txBody>
          <a:bodyPr/>
          <a:lstStyle/>
          <a:p>
            <a:r>
              <a:rPr lang="en-US" sz="4400" dirty="0"/>
              <a:t>Five Wrong Views of Christians and Government</a:t>
            </a:r>
          </a:p>
        </p:txBody>
      </p:sp>
      <p:sp>
        <p:nvSpPr>
          <p:cNvPr id="3" name="Content Placeholder 2">
            <a:extLst>
              <a:ext uri="{FF2B5EF4-FFF2-40B4-BE49-F238E27FC236}">
                <a16:creationId xmlns:a16="http://schemas.microsoft.com/office/drawing/2014/main" id="{9C4F84AC-4056-49B0-8384-EB4CB73AAF09}"/>
              </a:ext>
            </a:extLst>
          </p:cNvPr>
          <p:cNvSpPr>
            <a:spLocks noGrp="1"/>
          </p:cNvSpPr>
          <p:nvPr>
            <p:ph idx="1"/>
          </p:nvPr>
        </p:nvSpPr>
        <p:spPr>
          <a:xfrm>
            <a:off x="646111" y="2052918"/>
            <a:ext cx="10936289" cy="4195481"/>
          </a:xfrm>
        </p:spPr>
        <p:txBody>
          <a:bodyPr>
            <a:normAutofit fontScale="92500" lnSpcReduction="20000"/>
          </a:bodyPr>
          <a:lstStyle/>
          <a:p>
            <a:pPr marL="0" lvl="1" indent="0">
              <a:buNone/>
            </a:pPr>
            <a:r>
              <a:rPr lang="en-US" sz="3800" dirty="0"/>
              <a:t>Lk. 9:52-55 ESV  52 And he sent messengers ahead of him, who went and entered a village of the Samaritans, to make preparations for him.  53 But the people did not receive him, because his face was set toward Jerusalem.  54 And when his disciples James and John saw it, they said, "Lord, do you want us to tell fire to come down from heaven and consume them?"  55 But he turned and rebuked them.</a:t>
            </a:r>
          </a:p>
        </p:txBody>
      </p:sp>
    </p:spTree>
    <p:extLst>
      <p:ext uri="{BB962C8B-B14F-4D97-AF65-F5344CB8AC3E}">
        <p14:creationId xmlns:p14="http://schemas.microsoft.com/office/powerpoint/2010/main" val="28226778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97E9E-87D5-494A-A157-62830C63788A}"/>
              </a:ext>
            </a:extLst>
          </p:cNvPr>
          <p:cNvSpPr>
            <a:spLocks noGrp="1"/>
          </p:cNvSpPr>
          <p:nvPr>
            <p:ph type="title"/>
          </p:nvPr>
        </p:nvSpPr>
        <p:spPr/>
        <p:txBody>
          <a:bodyPr/>
          <a:lstStyle/>
          <a:p>
            <a:r>
              <a:rPr lang="en-US" sz="4400" dirty="0"/>
              <a:t>Five Wrong Views of Christians and Government</a:t>
            </a:r>
          </a:p>
        </p:txBody>
      </p:sp>
      <p:sp>
        <p:nvSpPr>
          <p:cNvPr id="3" name="Content Placeholder 2">
            <a:extLst>
              <a:ext uri="{FF2B5EF4-FFF2-40B4-BE49-F238E27FC236}">
                <a16:creationId xmlns:a16="http://schemas.microsoft.com/office/drawing/2014/main" id="{9C4F84AC-4056-49B0-8384-EB4CB73AAF09}"/>
              </a:ext>
            </a:extLst>
          </p:cNvPr>
          <p:cNvSpPr>
            <a:spLocks noGrp="1"/>
          </p:cNvSpPr>
          <p:nvPr>
            <p:ph idx="1"/>
          </p:nvPr>
        </p:nvSpPr>
        <p:spPr>
          <a:xfrm>
            <a:off x="646111" y="2052918"/>
            <a:ext cx="10936289" cy="4195481"/>
          </a:xfrm>
        </p:spPr>
        <p:txBody>
          <a:bodyPr>
            <a:normAutofit fontScale="92500" lnSpcReduction="10000"/>
          </a:bodyPr>
          <a:lstStyle/>
          <a:p>
            <a:pPr marL="0" lvl="1" indent="0">
              <a:buNone/>
            </a:pPr>
            <a:r>
              <a:rPr lang="en-US" sz="3800" dirty="0"/>
              <a:t>Acts 28:23-24 ESV  23 When they had appointed a day for him, they came to him at his lodging in greater numbers. From morning till evening he expounded to them, testifying to the kingdom of God and trying to convince them about Jesus both from the Law of Moses and from the Prophets.  24 And some were convinced by what he said, but others disbelieved.</a:t>
            </a:r>
          </a:p>
        </p:txBody>
      </p:sp>
    </p:spTree>
    <p:extLst>
      <p:ext uri="{BB962C8B-B14F-4D97-AF65-F5344CB8AC3E}">
        <p14:creationId xmlns:p14="http://schemas.microsoft.com/office/powerpoint/2010/main" val="5041313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97E9E-87D5-494A-A157-62830C63788A}"/>
              </a:ext>
            </a:extLst>
          </p:cNvPr>
          <p:cNvSpPr>
            <a:spLocks noGrp="1"/>
          </p:cNvSpPr>
          <p:nvPr>
            <p:ph type="title"/>
          </p:nvPr>
        </p:nvSpPr>
        <p:spPr/>
        <p:txBody>
          <a:bodyPr/>
          <a:lstStyle/>
          <a:p>
            <a:r>
              <a:rPr lang="en-US" sz="4400" dirty="0"/>
              <a:t>Five Wrong Views of Christians and Government</a:t>
            </a:r>
          </a:p>
        </p:txBody>
      </p:sp>
      <p:sp>
        <p:nvSpPr>
          <p:cNvPr id="3" name="Content Placeholder 2">
            <a:extLst>
              <a:ext uri="{FF2B5EF4-FFF2-40B4-BE49-F238E27FC236}">
                <a16:creationId xmlns:a16="http://schemas.microsoft.com/office/drawing/2014/main" id="{9C4F84AC-4056-49B0-8384-EB4CB73AAF09}"/>
              </a:ext>
            </a:extLst>
          </p:cNvPr>
          <p:cNvSpPr>
            <a:spLocks noGrp="1"/>
          </p:cNvSpPr>
          <p:nvPr>
            <p:ph idx="1"/>
          </p:nvPr>
        </p:nvSpPr>
        <p:spPr>
          <a:xfrm>
            <a:off x="646111" y="2052918"/>
            <a:ext cx="10936289" cy="4195481"/>
          </a:xfrm>
        </p:spPr>
        <p:txBody>
          <a:bodyPr>
            <a:normAutofit fontScale="77500" lnSpcReduction="20000"/>
          </a:bodyPr>
          <a:lstStyle/>
          <a:p>
            <a:pPr marL="0" lvl="1" indent="0">
              <a:buNone/>
            </a:pPr>
            <a:r>
              <a:rPr lang="en-US" sz="3800" dirty="0"/>
              <a:t>Jn. 18:36 ESV  36 Jesus answered, "My kingdom is not of this world. If my kingdom were of this world, my servants would have been fighting, that I might not be delivered over to the Jews. But my kingdom is not from the world.“</a:t>
            </a:r>
          </a:p>
          <a:p>
            <a:pPr marL="0" lvl="1" indent="0">
              <a:buNone/>
            </a:pPr>
            <a:endParaRPr lang="en-US" sz="3800" dirty="0"/>
          </a:p>
          <a:p>
            <a:pPr marL="0" lvl="1" indent="0">
              <a:buNone/>
            </a:pPr>
            <a:r>
              <a:rPr lang="en-US" sz="3800" dirty="0"/>
              <a:t>1 Jn. 3:8 ESV 8 Whoever makes a practice of sinning is of the devil, for the devil has been sinning from the beginning. The reason the Son of God appeared was to destroy the works of the devil.</a:t>
            </a:r>
          </a:p>
        </p:txBody>
      </p:sp>
    </p:spTree>
    <p:extLst>
      <p:ext uri="{BB962C8B-B14F-4D97-AF65-F5344CB8AC3E}">
        <p14:creationId xmlns:p14="http://schemas.microsoft.com/office/powerpoint/2010/main" val="27008712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97E9E-87D5-494A-A157-62830C63788A}"/>
              </a:ext>
            </a:extLst>
          </p:cNvPr>
          <p:cNvSpPr>
            <a:spLocks noGrp="1"/>
          </p:cNvSpPr>
          <p:nvPr>
            <p:ph type="title"/>
          </p:nvPr>
        </p:nvSpPr>
        <p:spPr/>
        <p:txBody>
          <a:bodyPr/>
          <a:lstStyle/>
          <a:p>
            <a:r>
              <a:rPr lang="en-US" sz="4400" dirty="0"/>
              <a:t>Five Wrong Views of Christians and Government</a:t>
            </a:r>
          </a:p>
        </p:txBody>
      </p:sp>
      <p:sp>
        <p:nvSpPr>
          <p:cNvPr id="3" name="Content Placeholder 2">
            <a:extLst>
              <a:ext uri="{FF2B5EF4-FFF2-40B4-BE49-F238E27FC236}">
                <a16:creationId xmlns:a16="http://schemas.microsoft.com/office/drawing/2014/main" id="{9C4F84AC-4056-49B0-8384-EB4CB73AAF09}"/>
              </a:ext>
            </a:extLst>
          </p:cNvPr>
          <p:cNvSpPr>
            <a:spLocks noGrp="1"/>
          </p:cNvSpPr>
          <p:nvPr>
            <p:ph idx="1"/>
          </p:nvPr>
        </p:nvSpPr>
        <p:spPr>
          <a:xfrm>
            <a:off x="1103312" y="2052918"/>
            <a:ext cx="10479088" cy="4195481"/>
          </a:xfrm>
        </p:spPr>
        <p:txBody>
          <a:bodyPr>
            <a:normAutofit/>
          </a:bodyPr>
          <a:lstStyle/>
          <a:p>
            <a:r>
              <a:rPr lang="en-US" sz="4000" dirty="0"/>
              <a:t>Government should compel religion.</a:t>
            </a:r>
          </a:p>
          <a:p>
            <a:r>
              <a:rPr lang="en-US" sz="4000" dirty="0"/>
              <a:t>Government should exclude religion.</a:t>
            </a:r>
          </a:p>
        </p:txBody>
      </p:sp>
    </p:spTree>
    <p:extLst>
      <p:ext uri="{BB962C8B-B14F-4D97-AF65-F5344CB8AC3E}">
        <p14:creationId xmlns:p14="http://schemas.microsoft.com/office/powerpoint/2010/main" val="16269874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97E9E-87D5-494A-A157-62830C63788A}"/>
              </a:ext>
            </a:extLst>
          </p:cNvPr>
          <p:cNvSpPr>
            <a:spLocks noGrp="1"/>
          </p:cNvSpPr>
          <p:nvPr>
            <p:ph type="title"/>
          </p:nvPr>
        </p:nvSpPr>
        <p:spPr/>
        <p:txBody>
          <a:bodyPr/>
          <a:lstStyle/>
          <a:p>
            <a:r>
              <a:rPr lang="en-US" sz="4400" dirty="0"/>
              <a:t>Five Wrong Views of Christians and Government</a:t>
            </a:r>
          </a:p>
        </p:txBody>
      </p:sp>
      <p:sp>
        <p:nvSpPr>
          <p:cNvPr id="3" name="Content Placeholder 2">
            <a:extLst>
              <a:ext uri="{FF2B5EF4-FFF2-40B4-BE49-F238E27FC236}">
                <a16:creationId xmlns:a16="http://schemas.microsoft.com/office/drawing/2014/main" id="{9C4F84AC-4056-49B0-8384-EB4CB73AAF09}"/>
              </a:ext>
            </a:extLst>
          </p:cNvPr>
          <p:cNvSpPr>
            <a:spLocks noGrp="1"/>
          </p:cNvSpPr>
          <p:nvPr>
            <p:ph idx="1"/>
          </p:nvPr>
        </p:nvSpPr>
        <p:spPr>
          <a:xfrm>
            <a:off x="1103312" y="2052918"/>
            <a:ext cx="10479088" cy="4195481"/>
          </a:xfrm>
        </p:spPr>
        <p:txBody>
          <a:bodyPr>
            <a:normAutofit/>
          </a:bodyPr>
          <a:lstStyle/>
          <a:p>
            <a:r>
              <a:rPr lang="en-US" sz="4000" dirty="0"/>
              <a:t>Government should compel religion.</a:t>
            </a:r>
          </a:p>
          <a:p>
            <a:r>
              <a:rPr lang="en-US" sz="4000" dirty="0"/>
              <a:t>Government should exclude religion.</a:t>
            </a:r>
          </a:p>
        </p:txBody>
      </p:sp>
      <p:pic>
        <p:nvPicPr>
          <p:cNvPr id="4" name="Was America Founded to Be Secular">
            <a:hlinkClick r:id="" action="ppaction://media"/>
            <a:extLst>
              <a:ext uri="{FF2B5EF4-FFF2-40B4-BE49-F238E27FC236}">
                <a16:creationId xmlns:a16="http://schemas.microsoft.com/office/drawing/2014/main" id="{DBB85132-A4C5-478C-B235-37071A3005A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589962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88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otalTime>695</TotalTime>
  <Words>2642</Words>
  <Application>Microsoft Office PowerPoint</Application>
  <PresentationFormat>Widescreen</PresentationFormat>
  <Paragraphs>111</Paragraphs>
  <Slides>38</Slides>
  <Notes>0</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38</vt:i4>
      </vt:variant>
    </vt:vector>
  </HeadingPairs>
  <TitlesOfParts>
    <vt:vector size="42" baseType="lpstr">
      <vt:lpstr>Arial</vt:lpstr>
      <vt:lpstr>Century Gothic</vt:lpstr>
      <vt:lpstr>Wingdings 3</vt:lpstr>
      <vt:lpstr>Ion</vt:lpstr>
      <vt:lpstr>Hot Button Issues</vt:lpstr>
      <vt:lpstr>Outline</vt:lpstr>
      <vt:lpstr>Five Wrong Views of Christians and Government</vt:lpstr>
      <vt:lpstr>Five Wrong Views of Christians and Government</vt:lpstr>
      <vt:lpstr>Five Wrong Views of Christians and Government</vt:lpstr>
      <vt:lpstr>Five Wrong Views of Christians and Government</vt:lpstr>
      <vt:lpstr>Five Wrong Views of Christians and Government</vt:lpstr>
      <vt:lpstr>Five Wrong Views of Christians and Government</vt:lpstr>
      <vt:lpstr>Five Wrong Views of Christians and Government</vt:lpstr>
      <vt:lpstr>Five Wrong Views of Christians and Government</vt:lpstr>
      <vt:lpstr>PowerPoint Presentation</vt:lpstr>
      <vt:lpstr>Five Wrong Views of Christians and Government</vt:lpstr>
      <vt:lpstr>Five Wrong Views of Christians and Government</vt:lpstr>
      <vt:lpstr>Five Wrong Views of Christians and Government</vt:lpstr>
      <vt:lpstr>Five Wrong Views of Christians and Government</vt:lpstr>
      <vt:lpstr>Five Wrong Views of Christians and Government</vt:lpstr>
      <vt:lpstr>Five Wrong Views of Christians and Government</vt:lpstr>
      <vt:lpstr>Five Wrong Views of Christians and Government</vt:lpstr>
      <vt:lpstr>Five Wrong Views of Christians and Government</vt:lpstr>
      <vt:lpstr>Five Wrong Views of Christians and Government</vt:lpstr>
      <vt:lpstr>Christians should seek significant influence in civil government. </vt:lpstr>
      <vt:lpstr>Christians should seek significant influence in civil government. </vt:lpstr>
      <vt:lpstr>Christians should seek significant influence in civil government. </vt:lpstr>
      <vt:lpstr>Christians should seek significant influence in civil government. </vt:lpstr>
      <vt:lpstr>Government is established by God for our good to execute justice and defend the weak, and so we should be submit to and respect government authority.</vt:lpstr>
      <vt:lpstr>PowerPoint Presentation</vt:lpstr>
      <vt:lpstr>Government is established by God for our good to execute justice and defend the weak, and so we should be submit to and respect government authority.</vt:lpstr>
      <vt:lpstr>Character is the most important  attribute of leaders, political or otherwise.</vt:lpstr>
      <vt:lpstr>Character is the most important  attribute of leaders, political or otherwise.</vt:lpstr>
      <vt:lpstr>Our ultimate hope is not in this world, but in God’s future kingdom. </vt:lpstr>
      <vt:lpstr>Is America a Christian Nation?</vt:lpstr>
      <vt:lpstr>Is America a Christian Nation?</vt:lpstr>
      <vt:lpstr>Is America a Christian Nation?</vt:lpstr>
      <vt:lpstr>Is America a Christian Nation?</vt:lpstr>
      <vt:lpstr>Is America a Christian Nation?</vt:lpstr>
      <vt:lpstr>Is America a Christian Nation?</vt:lpstr>
      <vt:lpstr>Is America a Christian Nation?</vt:lpstr>
      <vt:lpstr>Is America a Christian Nation?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Hot Button Issues</dc:title>
  <dc:creator>Nathanael King</dc:creator>
  <cp:lastModifiedBy>Nathanael King</cp:lastModifiedBy>
  <cp:revision>53</cp:revision>
  <dcterms:created xsi:type="dcterms:W3CDTF">2019-06-30T15:08:00Z</dcterms:created>
  <dcterms:modified xsi:type="dcterms:W3CDTF">2019-08-25T08:07:05Z</dcterms:modified>
</cp:coreProperties>
</file>