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57" r:id="rId4"/>
    <p:sldId id="260" r:id="rId5"/>
    <p:sldId id="258" r:id="rId6"/>
    <p:sldId id="269" r:id="rId7"/>
    <p:sldId id="271" r:id="rId8"/>
    <p:sldId id="274" r:id="rId9"/>
    <p:sldId id="273" r:id="rId10"/>
    <p:sldId id="270" r:id="rId11"/>
    <p:sldId id="275" r:id="rId12"/>
    <p:sldId id="278" r:id="rId13"/>
    <p:sldId id="280" r:id="rId14"/>
    <p:sldId id="281" r:id="rId15"/>
    <p:sldId id="276" r:id="rId16"/>
    <p:sldId id="277" r:id="rId17"/>
    <p:sldId id="282" r:id="rId18"/>
    <p:sldId id="268" r:id="rId19"/>
    <p:sldId id="279" r:id="rId20"/>
    <p:sldId id="266" r:id="rId21"/>
    <p:sldId id="267"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8" d="100"/>
          <a:sy n="78" d="100"/>
        </p:scale>
        <p:origin x="21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E0E1-7D0F-4C65-88C8-CE21250BCD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E80C2C-8621-4388-ADB1-A21FCEF4C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50A2C-172A-4BE7-96C1-476E802E684C}"/>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5" name="Footer Placeholder 4">
            <a:extLst>
              <a:ext uri="{FF2B5EF4-FFF2-40B4-BE49-F238E27FC236}">
                <a16:creationId xmlns:a16="http://schemas.microsoft.com/office/drawing/2014/main" id="{733D7578-31C9-475D-869B-E10231D82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029A2-2BC9-4794-BBA9-7191900084A3}"/>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307115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9C74-9A97-4D89-B4CC-7EEA02B890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876C3-A616-4E85-BA13-15F6922FEB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6370A-6A0A-46E1-B48D-F147CCD89C50}"/>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5" name="Footer Placeholder 4">
            <a:extLst>
              <a:ext uri="{FF2B5EF4-FFF2-40B4-BE49-F238E27FC236}">
                <a16:creationId xmlns:a16="http://schemas.microsoft.com/office/drawing/2014/main" id="{0959A94C-96F0-46ED-A6D2-28403339A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D8FF8-1151-4CCC-937E-F858D85FD071}"/>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423095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FD7499-86F1-450F-8A69-547015CA11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931A0F-CF12-430B-B45A-52B8560E3E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7F3AD-FE5B-48E8-A2B0-1C21F449AB07}"/>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5" name="Footer Placeholder 4">
            <a:extLst>
              <a:ext uri="{FF2B5EF4-FFF2-40B4-BE49-F238E27FC236}">
                <a16:creationId xmlns:a16="http://schemas.microsoft.com/office/drawing/2014/main" id="{7A6B62FB-A5DD-416F-8C76-6949A69A3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007C9-679D-44AA-B381-601C14592192}"/>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421448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EE38-24AE-4899-808A-0665FC512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B09AC9-24AF-4A47-A36B-B1CABC0F07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85656-3FF0-4D9B-A98F-9AB75827BAC5}"/>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5" name="Footer Placeholder 4">
            <a:extLst>
              <a:ext uri="{FF2B5EF4-FFF2-40B4-BE49-F238E27FC236}">
                <a16:creationId xmlns:a16="http://schemas.microsoft.com/office/drawing/2014/main" id="{6265DD7C-78E7-42D8-A3D3-DD3564A10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CC43E-019F-4A86-AAE2-65EC0D743F60}"/>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270588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AAF7-A19D-46B2-8872-A47BEC6235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EA670C-37E2-4DB7-AD5B-2BDBB85490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41DB53-68F6-458C-A947-AE0EACA5E724}"/>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5" name="Footer Placeholder 4">
            <a:extLst>
              <a:ext uri="{FF2B5EF4-FFF2-40B4-BE49-F238E27FC236}">
                <a16:creationId xmlns:a16="http://schemas.microsoft.com/office/drawing/2014/main" id="{3D0118E6-D1B7-4685-A8EB-6F95547ED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A9F1C-0359-479F-B03B-829BE76FBC38}"/>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63010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CB70-C8E5-498A-9DA0-CFAF996D4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DAC3C-9B19-43F0-966F-9607854B8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42760E-C22B-4BDA-AD37-7D72A5E13B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810FA-940C-42A4-8BD0-FA9E1A6224B1}"/>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6" name="Footer Placeholder 5">
            <a:extLst>
              <a:ext uri="{FF2B5EF4-FFF2-40B4-BE49-F238E27FC236}">
                <a16:creationId xmlns:a16="http://schemas.microsoft.com/office/drawing/2014/main" id="{6674B8B3-58E5-4FC9-B0B6-8B2A64EED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E93C8-EC64-4582-8ACE-C9A174E667A6}"/>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168026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AD6C-220C-43B1-B103-CFAAA4D3BF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9C1D43-2037-47E8-BDC7-362D27BFAB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39B5C-7749-4BDA-85E2-85ACF94E3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58FB8-537D-4DED-9747-E89722BDD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013959-02A7-49A8-B952-5EC58EF6E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0360D8-C9FD-40CA-AB13-B959982F5F58}"/>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8" name="Footer Placeholder 7">
            <a:extLst>
              <a:ext uri="{FF2B5EF4-FFF2-40B4-BE49-F238E27FC236}">
                <a16:creationId xmlns:a16="http://schemas.microsoft.com/office/drawing/2014/main" id="{FCD5E03D-86FE-454E-A1C4-3637F9A511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AD6B89-B008-442C-8BDB-32FECD6706CC}"/>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234641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98CC-866C-447E-8A67-131894E3FE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83EC97-47B2-4CF0-BC6C-6EB6E85BC3D8}"/>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4" name="Footer Placeholder 3">
            <a:extLst>
              <a:ext uri="{FF2B5EF4-FFF2-40B4-BE49-F238E27FC236}">
                <a16:creationId xmlns:a16="http://schemas.microsoft.com/office/drawing/2014/main" id="{AB5B8286-E9F5-45E8-BDE7-6495048E2C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1FC881-2470-487E-A4DF-B91EB58125AF}"/>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335486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E29C9-A58C-43B8-BABF-9A019FC82AEF}"/>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3" name="Footer Placeholder 2">
            <a:extLst>
              <a:ext uri="{FF2B5EF4-FFF2-40B4-BE49-F238E27FC236}">
                <a16:creationId xmlns:a16="http://schemas.microsoft.com/office/drawing/2014/main" id="{5E16DE4E-FC21-4C7A-9C73-1299D9FC6A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14A71D-9005-4518-A9A5-09C964F8F336}"/>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217948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8D9E-79AD-4871-8298-EA84A794B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98E278-24DE-47E1-A943-BB5E5898DD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E20EFF-F4EF-452B-8CED-E42DFC958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EF770-3E07-4036-A4B4-1BAA510C3780}"/>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6" name="Footer Placeholder 5">
            <a:extLst>
              <a:ext uri="{FF2B5EF4-FFF2-40B4-BE49-F238E27FC236}">
                <a16:creationId xmlns:a16="http://schemas.microsoft.com/office/drawing/2014/main" id="{166E671F-9AAD-4D69-9DFF-300EC92BC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DCE79-9BBD-4668-869E-9B05D6CFDF37}"/>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353571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8244-C294-46C0-B398-E2613BED7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AACFAB-DA67-40FC-8488-13772593A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7FE962-3F4F-4BE1-9223-D81D53AD2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D2E43-1DD3-4AA3-A24D-24CE857552EE}"/>
              </a:ext>
            </a:extLst>
          </p:cNvPr>
          <p:cNvSpPr>
            <a:spLocks noGrp="1"/>
          </p:cNvSpPr>
          <p:nvPr>
            <p:ph type="dt" sz="half" idx="10"/>
          </p:nvPr>
        </p:nvSpPr>
        <p:spPr/>
        <p:txBody>
          <a:bodyPr/>
          <a:lstStyle/>
          <a:p>
            <a:fld id="{66070D43-8E75-49BF-B867-3668A2DEF1C7}" type="datetimeFigureOut">
              <a:rPr lang="en-US" smtClean="0"/>
              <a:t>12/12/2021</a:t>
            </a:fld>
            <a:endParaRPr lang="en-US"/>
          </a:p>
        </p:txBody>
      </p:sp>
      <p:sp>
        <p:nvSpPr>
          <p:cNvPr id="6" name="Footer Placeholder 5">
            <a:extLst>
              <a:ext uri="{FF2B5EF4-FFF2-40B4-BE49-F238E27FC236}">
                <a16:creationId xmlns:a16="http://schemas.microsoft.com/office/drawing/2014/main" id="{FC47840B-21C9-4983-9223-376720535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5A37F-770E-4FAE-8213-BCB10D5CCA39}"/>
              </a:ext>
            </a:extLst>
          </p:cNvPr>
          <p:cNvSpPr>
            <a:spLocks noGrp="1"/>
          </p:cNvSpPr>
          <p:nvPr>
            <p:ph type="sldNum" sz="quarter" idx="12"/>
          </p:nvPr>
        </p:nvSpPr>
        <p:spPr/>
        <p:txBody>
          <a:bodyPr/>
          <a:lstStyle/>
          <a:p>
            <a:fld id="{C16E1F79-779C-4EB1-BCFD-F581A25BE833}" type="slidenum">
              <a:rPr lang="en-US" smtClean="0"/>
              <a:t>‹#›</a:t>
            </a:fld>
            <a:endParaRPr lang="en-US"/>
          </a:p>
        </p:txBody>
      </p:sp>
    </p:spTree>
    <p:extLst>
      <p:ext uri="{BB962C8B-B14F-4D97-AF65-F5344CB8AC3E}">
        <p14:creationId xmlns:p14="http://schemas.microsoft.com/office/powerpoint/2010/main" val="403835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BC2141-57D6-454D-85B3-375FC552C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E0B6CC-F090-42EA-9CA3-62A2D2DEF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DC18B-FEBB-46C9-AB38-DBF2E20C2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70D43-8E75-49BF-B867-3668A2DEF1C7}" type="datetimeFigureOut">
              <a:rPr lang="en-US" smtClean="0"/>
              <a:t>12/12/2021</a:t>
            </a:fld>
            <a:endParaRPr lang="en-US"/>
          </a:p>
        </p:txBody>
      </p:sp>
      <p:sp>
        <p:nvSpPr>
          <p:cNvPr id="5" name="Footer Placeholder 4">
            <a:extLst>
              <a:ext uri="{FF2B5EF4-FFF2-40B4-BE49-F238E27FC236}">
                <a16:creationId xmlns:a16="http://schemas.microsoft.com/office/drawing/2014/main" id="{F58B37C8-249C-4E4F-A42C-77D271BC4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FD05D6-1E65-40C8-90A3-5BE3F6934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E1F79-779C-4EB1-BCFD-F581A25BE833}" type="slidenum">
              <a:rPr lang="en-US" smtClean="0"/>
              <a:t>‹#›</a:t>
            </a:fld>
            <a:endParaRPr lang="en-US"/>
          </a:p>
        </p:txBody>
      </p:sp>
    </p:spTree>
    <p:extLst>
      <p:ext uri="{BB962C8B-B14F-4D97-AF65-F5344CB8AC3E}">
        <p14:creationId xmlns:p14="http://schemas.microsoft.com/office/powerpoint/2010/main" val="411667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uds in sky">
            <a:extLst>
              <a:ext uri="{FF2B5EF4-FFF2-40B4-BE49-F238E27FC236}">
                <a16:creationId xmlns:a16="http://schemas.microsoft.com/office/drawing/2014/main" id="{24A071C0-0D39-404A-B3AE-1EA979E3E29B}"/>
              </a:ext>
            </a:extLst>
          </p:cNvPr>
          <p:cNvPicPr>
            <a:picLocks noChangeAspect="1"/>
          </p:cNvPicPr>
          <p:nvPr/>
        </p:nvPicPr>
        <p:blipFill rotWithShape="1">
          <a:blip r:embed="rId2"/>
          <a:srcRect t="2500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B7920-C424-4A26-8F28-5DAD64CF950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9600" b="1" dirty="0">
                <a:solidFill>
                  <a:srgbClr val="FFFFFF"/>
                </a:solidFill>
              </a:rPr>
              <a:t>The Second Coming</a:t>
            </a:r>
          </a:p>
        </p:txBody>
      </p:sp>
      <p:sp>
        <p:nvSpPr>
          <p:cNvPr id="3" name="Subtitle 2">
            <a:extLst>
              <a:ext uri="{FF2B5EF4-FFF2-40B4-BE49-F238E27FC236}">
                <a16:creationId xmlns:a16="http://schemas.microsoft.com/office/drawing/2014/main" id="{C69F340A-5A7B-4A4B-8340-5ADC5EB9990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An Overview of Eschatology</a:t>
            </a:r>
          </a:p>
        </p:txBody>
      </p:sp>
    </p:spTree>
    <p:extLst>
      <p:ext uri="{BB962C8B-B14F-4D97-AF65-F5344CB8AC3E}">
        <p14:creationId xmlns:p14="http://schemas.microsoft.com/office/powerpoint/2010/main" val="3232281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C050-704C-48FC-8973-5D369F4FFB55}"/>
              </a:ext>
            </a:extLst>
          </p:cNvPr>
          <p:cNvSpPr>
            <a:spLocks noGrp="1"/>
          </p:cNvSpPr>
          <p:nvPr>
            <p:ph type="title"/>
          </p:nvPr>
        </p:nvSpPr>
        <p:spPr/>
        <p:txBody>
          <a:bodyPr/>
          <a:lstStyle/>
          <a:p>
            <a:r>
              <a:rPr lang="en-US" dirty="0">
                <a:solidFill>
                  <a:schemeClr val="bg1"/>
                </a:solidFill>
              </a:rPr>
              <a:t>Interpreting Revelation</a:t>
            </a:r>
          </a:p>
        </p:txBody>
      </p:sp>
      <p:sp>
        <p:nvSpPr>
          <p:cNvPr id="3" name="Content Placeholder 2">
            <a:extLst>
              <a:ext uri="{FF2B5EF4-FFF2-40B4-BE49-F238E27FC236}">
                <a16:creationId xmlns:a16="http://schemas.microsoft.com/office/drawing/2014/main" id="{2608FE7D-7802-4B72-AF3E-7C591FCD5E26}"/>
              </a:ext>
            </a:extLst>
          </p:cNvPr>
          <p:cNvSpPr>
            <a:spLocks noGrp="1"/>
          </p:cNvSpPr>
          <p:nvPr>
            <p:ph idx="1"/>
          </p:nvPr>
        </p:nvSpPr>
        <p:spPr/>
        <p:txBody>
          <a:bodyPr/>
          <a:lstStyle/>
          <a:p>
            <a:r>
              <a:rPr lang="en-US" dirty="0">
                <a:solidFill>
                  <a:schemeClr val="bg1"/>
                </a:solidFill>
              </a:rPr>
              <a:t>Revelation is a </a:t>
            </a:r>
            <a:r>
              <a:rPr lang="en-US" b="1" u="sng" dirty="0">
                <a:solidFill>
                  <a:schemeClr val="accent2"/>
                </a:solidFill>
              </a:rPr>
              <a:t>letter</a:t>
            </a:r>
            <a:r>
              <a:rPr lang="en-US" dirty="0">
                <a:solidFill>
                  <a:schemeClr val="bg1"/>
                </a:solidFill>
              </a:rPr>
              <a:t> to seven churches in the Roman province of Asia Minor.</a:t>
            </a:r>
          </a:p>
          <a:p>
            <a:r>
              <a:rPr lang="en-US" dirty="0">
                <a:solidFill>
                  <a:schemeClr val="bg1"/>
                </a:solidFill>
              </a:rPr>
              <a:t>Revelation is an </a:t>
            </a:r>
            <a:r>
              <a:rPr lang="en-US" b="1" u="sng" dirty="0">
                <a:solidFill>
                  <a:schemeClr val="accent2"/>
                </a:solidFill>
              </a:rPr>
              <a:t>apocalypse</a:t>
            </a:r>
            <a:r>
              <a:rPr lang="en-US" dirty="0">
                <a:solidFill>
                  <a:schemeClr val="bg1"/>
                </a:solidFill>
              </a:rPr>
              <a:t>—a prophetic vision of the end.</a:t>
            </a:r>
          </a:p>
          <a:p>
            <a:r>
              <a:rPr lang="en-US" dirty="0">
                <a:solidFill>
                  <a:schemeClr val="bg1"/>
                </a:solidFill>
              </a:rPr>
              <a:t>Revelation is concerned with </a:t>
            </a:r>
            <a:r>
              <a:rPr lang="en-US" dirty="0">
                <a:solidFill>
                  <a:schemeClr val="accent2"/>
                </a:solidFill>
              </a:rPr>
              <a:t>“the things that must soon take place”</a:t>
            </a:r>
            <a:r>
              <a:rPr lang="en-US" dirty="0">
                <a:solidFill>
                  <a:schemeClr val="bg1"/>
                </a:solidFill>
              </a:rPr>
              <a:t> (v. 1).</a:t>
            </a:r>
          </a:p>
        </p:txBody>
      </p:sp>
    </p:spTree>
    <p:extLst>
      <p:ext uri="{BB962C8B-B14F-4D97-AF65-F5344CB8AC3E}">
        <p14:creationId xmlns:p14="http://schemas.microsoft.com/office/powerpoint/2010/main" val="349228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C050-704C-48FC-8973-5D369F4FFB55}"/>
              </a:ext>
            </a:extLst>
          </p:cNvPr>
          <p:cNvSpPr>
            <a:spLocks noGrp="1"/>
          </p:cNvSpPr>
          <p:nvPr>
            <p:ph type="title"/>
          </p:nvPr>
        </p:nvSpPr>
        <p:spPr/>
        <p:txBody>
          <a:bodyPr/>
          <a:lstStyle/>
          <a:p>
            <a:r>
              <a:rPr lang="en-US" dirty="0">
                <a:solidFill>
                  <a:schemeClr val="bg1"/>
                </a:solidFill>
              </a:rPr>
              <a:t>Interpreting Revelation</a:t>
            </a:r>
          </a:p>
        </p:txBody>
      </p:sp>
      <p:sp>
        <p:nvSpPr>
          <p:cNvPr id="3" name="Content Placeholder 2">
            <a:extLst>
              <a:ext uri="{FF2B5EF4-FFF2-40B4-BE49-F238E27FC236}">
                <a16:creationId xmlns:a16="http://schemas.microsoft.com/office/drawing/2014/main" id="{2608FE7D-7802-4B72-AF3E-7C591FCD5E26}"/>
              </a:ext>
            </a:extLst>
          </p:cNvPr>
          <p:cNvSpPr>
            <a:spLocks noGrp="1"/>
          </p:cNvSpPr>
          <p:nvPr>
            <p:ph idx="1"/>
          </p:nvPr>
        </p:nvSpPr>
        <p:spPr/>
        <p:txBody>
          <a:bodyPr/>
          <a:lstStyle/>
          <a:p>
            <a:r>
              <a:rPr lang="en-US" dirty="0">
                <a:solidFill>
                  <a:schemeClr val="bg1"/>
                </a:solidFill>
              </a:rPr>
              <a:t>Revelation is a </a:t>
            </a:r>
            <a:r>
              <a:rPr lang="en-US" b="1" u="sng" dirty="0">
                <a:solidFill>
                  <a:schemeClr val="accent2"/>
                </a:solidFill>
              </a:rPr>
              <a:t>letter</a:t>
            </a:r>
            <a:r>
              <a:rPr lang="en-US" dirty="0">
                <a:solidFill>
                  <a:schemeClr val="bg1"/>
                </a:solidFill>
              </a:rPr>
              <a:t> to seven churches in the Roman province of Asia Minor.</a:t>
            </a:r>
          </a:p>
        </p:txBody>
      </p:sp>
    </p:spTree>
    <p:extLst>
      <p:ext uri="{BB962C8B-B14F-4D97-AF65-F5344CB8AC3E}">
        <p14:creationId xmlns:p14="http://schemas.microsoft.com/office/powerpoint/2010/main" val="705236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C050-704C-48FC-8973-5D369F4FFB55}"/>
              </a:ext>
            </a:extLst>
          </p:cNvPr>
          <p:cNvSpPr>
            <a:spLocks noGrp="1"/>
          </p:cNvSpPr>
          <p:nvPr>
            <p:ph type="title"/>
          </p:nvPr>
        </p:nvSpPr>
        <p:spPr/>
        <p:txBody>
          <a:bodyPr/>
          <a:lstStyle/>
          <a:p>
            <a:r>
              <a:rPr lang="en-US" dirty="0">
                <a:solidFill>
                  <a:schemeClr val="bg1"/>
                </a:solidFill>
              </a:rPr>
              <a:t>Interpreting Revelation</a:t>
            </a:r>
          </a:p>
        </p:txBody>
      </p:sp>
      <p:sp>
        <p:nvSpPr>
          <p:cNvPr id="3" name="Content Placeholder 2">
            <a:extLst>
              <a:ext uri="{FF2B5EF4-FFF2-40B4-BE49-F238E27FC236}">
                <a16:creationId xmlns:a16="http://schemas.microsoft.com/office/drawing/2014/main" id="{2608FE7D-7802-4B72-AF3E-7C591FCD5E26}"/>
              </a:ext>
            </a:extLst>
          </p:cNvPr>
          <p:cNvSpPr>
            <a:spLocks noGrp="1"/>
          </p:cNvSpPr>
          <p:nvPr>
            <p:ph idx="1"/>
          </p:nvPr>
        </p:nvSpPr>
        <p:spPr/>
        <p:txBody>
          <a:bodyPr/>
          <a:lstStyle/>
          <a:p>
            <a:r>
              <a:rPr lang="en-US" dirty="0">
                <a:solidFill>
                  <a:schemeClr val="bg1"/>
                </a:solidFill>
              </a:rPr>
              <a:t>Revelation is a </a:t>
            </a:r>
            <a:r>
              <a:rPr lang="en-US" b="1" u="sng" dirty="0">
                <a:solidFill>
                  <a:schemeClr val="accent2"/>
                </a:solidFill>
              </a:rPr>
              <a:t>letter</a:t>
            </a:r>
            <a:r>
              <a:rPr lang="en-US" dirty="0">
                <a:solidFill>
                  <a:schemeClr val="bg1"/>
                </a:solidFill>
              </a:rPr>
              <a:t> to seven churches in the Roman province of Asia Minor.</a:t>
            </a:r>
          </a:p>
          <a:p>
            <a:r>
              <a:rPr lang="en-US" dirty="0">
                <a:solidFill>
                  <a:schemeClr val="bg1"/>
                </a:solidFill>
              </a:rPr>
              <a:t>These churches were facing:</a:t>
            </a:r>
          </a:p>
          <a:p>
            <a:pPr lvl="1"/>
            <a:r>
              <a:rPr lang="en-US" dirty="0">
                <a:solidFill>
                  <a:schemeClr val="bg1"/>
                </a:solidFill>
              </a:rPr>
              <a:t>EXTERNAL PRESSURE – pagan and Jewish opposition to Christian claims and behavior</a:t>
            </a:r>
          </a:p>
          <a:p>
            <a:pPr lvl="1"/>
            <a:r>
              <a:rPr lang="en-US" dirty="0">
                <a:solidFill>
                  <a:schemeClr val="bg1"/>
                </a:solidFill>
              </a:rPr>
              <a:t>INTERNAL PRESSURE – heretical teaching recommending compromise with the dominant culture</a:t>
            </a:r>
          </a:p>
          <a:p>
            <a:r>
              <a:rPr lang="en-US" dirty="0">
                <a:solidFill>
                  <a:schemeClr val="bg1"/>
                </a:solidFill>
              </a:rPr>
              <a:t>John is addressing Christians who are a marginalized minority and are being tempted to compromise their faithfulness to Jesus.</a:t>
            </a:r>
          </a:p>
        </p:txBody>
      </p:sp>
    </p:spTree>
    <p:extLst>
      <p:ext uri="{BB962C8B-B14F-4D97-AF65-F5344CB8AC3E}">
        <p14:creationId xmlns:p14="http://schemas.microsoft.com/office/powerpoint/2010/main" val="5511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C050-704C-48FC-8973-5D369F4FFB55}"/>
              </a:ext>
            </a:extLst>
          </p:cNvPr>
          <p:cNvSpPr>
            <a:spLocks noGrp="1"/>
          </p:cNvSpPr>
          <p:nvPr>
            <p:ph type="title"/>
          </p:nvPr>
        </p:nvSpPr>
        <p:spPr/>
        <p:txBody>
          <a:bodyPr/>
          <a:lstStyle/>
          <a:p>
            <a:r>
              <a:rPr lang="en-US" dirty="0">
                <a:solidFill>
                  <a:schemeClr val="bg1"/>
                </a:solidFill>
              </a:rPr>
              <a:t>Interpreting Revelation</a:t>
            </a:r>
          </a:p>
        </p:txBody>
      </p:sp>
      <p:sp>
        <p:nvSpPr>
          <p:cNvPr id="3" name="Content Placeholder 2">
            <a:extLst>
              <a:ext uri="{FF2B5EF4-FFF2-40B4-BE49-F238E27FC236}">
                <a16:creationId xmlns:a16="http://schemas.microsoft.com/office/drawing/2014/main" id="{2608FE7D-7802-4B72-AF3E-7C591FCD5E26}"/>
              </a:ext>
            </a:extLst>
          </p:cNvPr>
          <p:cNvSpPr>
            <a:spLocks noGrp="1"/>
          </p:cNvSpPr>
          <p:nvPr>
            <p:ph idx="1"/>
          </p:nvPr>
        </p:nvSpPr>
        <p:spPr/>
        <p:txBody>
          <a:bodyPr/>
          <a:lstStyle/>
          <a:p>
            <a:r>
              <a:rPr lang="en-US" dirty="0">
                <a:solidFill>
                  <a:schemeClr val="bg1"/>
                </a:solidFill>
              </a:rPr>
              <a:t>Revelation is an </a:t>
            </a:r>
            <a:r>
              <a:rPr lang="en-US" b="1" u="sng" dirty="0">
                <a:solidFill>
                  <a:schemeClr val="accent2"/>
                </a:solidFill>
              </a:rPr>
              <a:t>apocalypse</a:t>
            </a:r>
            <a:r>
              <a:rPr lang="en-US" dirty="0">
                <a:solidFill>
                  <a:schemeClr val="bg1"/>
                </a:solidFill>
              </a:rPr>
              <a:t>—a prophetic vision of the end.</a:t>
            </a:r>
          </a:p>
          <a:p>
            <a:r>
              <a:rPr lang="en-US" dirty="0">
                <a:solidFill>
                  <a:schemeClr val="bg1"/>
                </a:solidFill>
              </a:rPr>
              <a:t>Apocalypses communicate through symbolism.</a:t>
            </a:r>
          </a:p>
          <a:p>
            <a:pPr lvl="1"/>
            <a:r>
              <a:rPr lang="en-US" dirty="0">
                <a:solidFill>
                  <a:schemeClr val="bg1"/>
                </a:solidFill>
              </a:rPr>
              <a:t>This symbolism is intended to communicate to first-century Christians</a:t>
            </a:r>
          </a:p>
          <a:p>
            <a:pPr lvl="1"/>
            <a:r>
              <a:rPr lang="en-US" dirty="0">
                <a:solidFill>
                  <a:schemeClr val="bg1"/>
                </a:solidFill>
              </a:rPr>
              <a:t>Three sources of this symbolism</a:t>
            </a:r>
          </a:p>
          <a:p>
            <a:pPr lvl="2"/>
            <a:r>
              <a:rPr lang="en-US" dirty="0">
                <a:solidFill>
                  <a:schemeClr val="bg1"/>
                </a:solidFill>
              </a:rPr>
              <a:t>General observations about the world</a:t>
            </a:r>
          </a:p>
          <a:p>
            <a:pPr lvl="2"/>
            <a:r>
              <a:rPr lang="en-US" dirty="0">
                <a:solidFill>
                  <a:schemeClr val="bg1"/>
                </a:solidFill>
              </a:rPr>
              <a:t>1</a:t>
            </a:r>
            <a:r>
              <a:rPr lang="en-US" baseline="30000" dirty="0">
                <a:solidFill>
                  <a:schemeClr val="bg1"/>
                </a:solidFill>
              </a:rPr>
              <a:t>st</a:t>
            </a:r>
            <a:r>
              <a:rPr lang="en-US" dirty="0">
                <a:solidFill>
                  <a:schemeClr val="bg1"/>
                </a:solidFill>
              </a:rPr>
              <a:t> Century Mediterranean culture</a:t>
            </a:r>
          </a:p>
        </p:txBody>
      </p:sp>
    </p:spTree>
    <p:extLst>
      <p:ext uri="{BB962C8B-B14F-4D97-AF65-F5344CB8AC3E}">
        <p14:creationId xmlns:p14="http://schemas.microsoft.com/office/powerpoint/2010/main" val="70334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8AC5-7ACE-4185-896C-97834ADD475A}"/>
              </a:ext>
            </a:extLst>
          </p:cNvPr>
          <p:cNvSpPr>
            <a:spLocks noGrp="1"/>
          </p:cNvSpPr>
          <p:nvPr>
            <p:ph type="title"/>
          </p:nvPr>
        </p:nvSpPr>
        <p:spPr/>
        <p:txBody>
          <a:bodyPr/>
          <a:lstStyle/>
          <a:p>
            <a:endParaRPr lang="en-US"/>
          </a:p>
        </p:txBody>
      </p:sp>
      <p:pic>
        <p:nvPicPr>
          <p:cNvPr id="5" name="Content Placeholder 4" descr="A coin with a person on it&#10;&#10;Description automatically generated with low confidence">
            <a:extLst>
              <a:ext uri="{FF2B5EF4-FFF2-40B4-BE49-F238E27FC236}">
                <a16:creationId xmlns:a16="http://schemas.microsoft.com/office/drawing/2014/main" id="{A56635D2-2979-48CB-8C29-DB813B97FD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5322" y="-10544"/>
            <a:ext cx="6941355" cy="6868544"/>
          </a:xfrm>
        </p:spPr>
      </p:pic>
    </p:spTree>
    <p:extLst>
      <p:ext uri="{BB962C8B-B14F-4D97-AF65-F5344CB8AC3E}">
        <p14:creationId xmlns:p14="http://schemas.microsoft.com/office/powerpoint/2010/main" val="203823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C050-704C-48FC-8973-5D369F4FFB55}"/>
              </a:ext>
            </a:extLst>
          </p:cNvPr>
          <p:cNvSpPr>
            <a:spLocks noGrp="1"/>
          </p:cNvSpPr>
          <p:nvPr>
            <p:ph type="title"/>
          </p:nvPr>
        </p:nvSpPr>
        <p:spPr/>
        <p:txBody>
          <a:bodyPr/>
          <a:lstStyle/>
          <a:p>
            <a:r>
              <a:rPr lang="en-US" dirty="0">
                <a:solidFill>
                  <a:schemeClr val="bg1"/>
                </a:solidFill>
              </a:rPr>
              <a:t>Interpreting Revelation</a:t>
            </a:r>
          </a:p>
        </p:txBody>
      </p:sp>
      <p:sp>
        <p:nvSpPr>
          <p:cNvPr id="3" name="Content Placeholder 2">
            <a:extLst>
              <a:ext uri="{FF2B5EF4-FFF2-40B4-BE49-F238E27FC236}">
                <a16:creationId xmlns:a16="http://schemas.microsoft.com/office/drawing/2014/main" id="{2608FE7D-7802-4B72-AF3E-7C591FCD5E26}"/>
              </a:ext>
            </a:extLst>
          </p:cNvPr>
          <p:cNvSpPr>
            <a:spLocks noGrp="1"/>
          </p:cNvSpPr>
          <p:nvPr>
            <p:ph idx="1"/>
          </p:nvPr>
        </p:nvSpPr>
        <p:spPr/>
        <p:txBody>
          <a:bodyPr/>
          <a:lstStyle/>
          <a:p>
            <a:r>
              <a:rPr lang="en-US" dirty="0">
                <a:solidFill>
                  <a:schemeClr val="bg1"/>
                </a:solidFill>
              </a:rPr>
              <a:t>Revelation is an </a:t>
            </a:r>
            <a:r>
              <a:rPr lang="en-US" b="1" u="sng" dirty="0">
                <a:solidFill>
                  <a:schemeClr val="accent2"/>
                </a:solidFill>
              </a:rPr>
              <a:t>apocalypse</a:t>
            </a:r>
            <a:r>
              <a:rPr lang="en-US" dirty="0">
                <a:solidFill>
                  <a:schemeClr val="bg1"/>
                </a:solidFill>
              </a:rPr>
              <a:t>—a prophetic vision of the end.</a:t>
            </a:r>
          </a:p>
          <a:p>
            <a:r>
              <a:rPr lang="en-US" dirty="0">
                <a:solidFill>
                  <a:schemeClr val="bg1"/>
                </a:solidFill>
              </a:rPr>
              <a:t>Apocalypses communicate through symbolism.</a:t>
            </a:r>
          </a:p>
          <a:p>
            <a:pPr lvl="1"/>
            <a:r>
              <a:rPr lang="en-US" dirty="0">
                <a:solidFill>
                  <a:schemeClr val="bg1"/>
                </a:solidFill>
              </a:rPr>
              <a:t>This symbolism is intended to communicate to first-century Christians</a:t>
            </a:r>
          </a:p>
          <a:p>
            <a:pPr lvl="1"/>
            <a:r>
              <a:rPr lang="en-US" dirty="0">
                <a:solidFill>
                  <a:schemeClr val="bg1"/>
                </a:solidFill>
              </a:rPr>
              <a:t>Three sources of this symbolism</a:t>
            </a:r>
          </a:p>
          <a:p>
            <a:pPr lvl="2"/>
            <a:r>
              <a:rPr lang="en-US" dirty="0">
                <a:solidFill>
                  <a:schemeClr val="bg1"/>
                </a:solidFill>
              </a:rPr>
              <a:t>General observations about the world</a:t>
            </a:r>
          </a:p>
          <a:p>
            <a:pPr lvl="2"/>
            <a:r>
              <a:rPr lang="en-US" dirty="0">
                <a:solidFill>
                  <a:schemeClr val="bg1"/>
                </a:solidFill>
              </a:rPr>
              <a:t>1</a:t>
            </a:r>
            <a:r>
              <a:rPr lang="en-US" baseline="30000" dirty="0">
                <a:solidFill>
                  <a:schemeClr val="bg1"/>
                </a:solidFill>
              </a:rPr>
              <a:t>st</a:t>
            </a:r>
            <a:r>
              <a:rPr lang="en-US" dirty="0">
                <a:solidFill>
                  <a:schemeClr val="bg1"/>
                </a:solidFill>
              </a:rPr>
              <a:t> Century Mediterranean culture</a:t>
            </a:r>
          </a:p>
          <a:p>
            <a:pPr lvl="2"/>
            <a:r>
              <a:rPr lang="en-US" dirty="0">
                <a:solidFill>
                  <a:schemeClr val="bg1"/>
                </a:solidFill>
              </a:rPr>
              <a:t>Scriptures</a:t>
            </a:r>
          </a:p>
          <a:p>
            <a:pPr lvl="2"/>
            <a:endParaRPr lang="en-US" dirty="0">
              <a:solidFill>
                <a:schemeClr val="bg1"/>
              </a:solidFill>
            </a:endParaRPr>
          </a:p>
        </p:txBody>
      </p:sp>
    </p:spTree>
    <p:extLst>
      <p:ext uri="{BB962C8B-B14F-4D97-AF65-F5344CB8AC3E}">
        <p14:creationId xmlns:p14="http://schemas.microsoft.com/office/powerpoint/2010/main" val="30478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C050-704C-48FC-8973-5D369F4FFB55}"/>
              </a:ext>
            </a:extLst>
          </p:cNvPr>
          <p:cNvSpPr>
            <a:spLocks noGrp="1"/>
          </p:cNvSpPr>
          <p:nvPr>
            <p:ph type="title"/>
          </p:nvPr>
        </p:nvSpPr>
        <p:spPr/>
        <p:txBody>
          <a:bodyPr/>
          <a:lstStyle/>
          <a:p>
            <a:r>
              <a:rPr lang="en-US" dirty="0">
                <a:solidFill>
                  <a:schemeClr val="bg1"/>
                </a:solidFill>
              </a:rPr>
              <a:t>Interpreting Revelation</a:t>
            </a:r>
          </a:p>
        </p:txBody>
      </p:sp>
      <p:sp>
        <p:nvSpPr>
          <p:cNvPr id="3" name="Content Placeholder 2">
            <a:extLst>
              <a:ext uri="{FF2B5EF4-FFF2-40B4-BE49-F238E27FC236}">
                <a16:creationId xmlns:a16="http://schemas.microsoft.com/office/drawing/2014/main" id="{2608FE7D-7802-4B72-AF3E-7C591FCD5E26}"/>
              </a:ext>
            </a:extLst>
          </p:cNvPr>
          <p:cNvSpPr>
            <a:spLocks noGrp="1"/>
          </p:cNvSpPr>
          <p:nvPr>
            <p:ph idx="1"/>
          </p:nvPr>
        </p:nvSpPr>
        <p:spPr>
          <a:xfrm>
            <a:off x="838200" y="1825625"/>
            <a:ext cx="10515600" cy="4844890"/>
          </a:xfrm>
        </p:spPr>
        <p:txBody>
          <a:bodyPr>
            <a:normAutofit/>
          </a:bodyPr>
          <a:lstStyle/>
          <a:p>
            <a:r>
              <a:rPr lang="en-US" dirty="0">
                <a:solidFill>
                  <a:schemeClr val="bg1"/>
                </a:solidFill>
              </a:rPr>
              <a:t>Revelation is concerned with </a:t>
            </a:r>
            <a:r>
              <a:rPr lang="en-US" dirty="0">
                <a:solidFill>
                  <a:schemeClr val="accent2"/>
                </a:solidFill>
              </a:rPr>
              <a:t>“the things that must soon take place”</a:t>
            </a:r>
            <a:r>
              <a:rPr lang="en-US" dirty="0">
                <a:solidFill>
                  <a:schemeClr val="bg1"/>
                </a:solidFill>
              </a:rPr>
              <a:t> (v. 1).</a:t>
            </a:r>
          </a:p>
          <a:p>
            <a:pPr marL="0" indent="0">
              <a:lnSpc>
                <a:spcPct val="100000"/>
              </a:lnSpc>
              <a:spcBef>
                <a:spcPts val="0"/>
              </a:spcBef>
              <a:buNone/>
            </a:pPr>
            <a:r>
              <a:rPr lang="en-US" sz="1800" dirty="0">
                <a:solidFill>
                  <a:schemeClr val="accent2">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1:1-8 – Epistolary Prologue</a:t>
            </a:r>
            <a:endParaRPr lang="en-US" sz="18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Rev. 1:1 ESV</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revelation of Jesus Christ, which God gave him to show to his servants the things 	that </a:t>
            </a: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must soon take place</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dirty="0">
                <a:solidFill>
                  <a:schemeClr val="accent2">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1:9-22:5 – Vision Reports</a:t>
            </a:r>
            <a:endParaRPr lang="en-US" sz="18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accent2">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1:9-3:22 – Inaugural Vision</a:t>
            </a:r>
            <a:endParaRPr lang="en-US" sz="18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Rev. 1:19 ESV</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19</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Write therefore the things that you have seen, those that are and those that are to 	take place after this.</a:t>
            </a:r>
            <a:endPar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accent2">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4:1-22:5 – Apocalyptic Visions</a:t>
            </a:r>
            <a:endParaRPr lang="en-US" sz="18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Rev. 4:1 ESV</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After this I looked, and behold, a door standing open in heaven! And the first voice, 	which I had heard speaking to me like a trumpet, said, "Come up 	here, and I will show you what 	must take place after this.“</a:t>
            </a:r>
            <a:endPar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dirty="0">
                <a:solidFill>
                  <a:schemeClr val="accent2">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22:6-21 – Epistolary Epilogue</a:t>
            </a:r>
            <a:endParaRPr lang="en-US" sz="18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Rev. 22:6 ESV</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he said to me, "These words are trustworthy and true. And the Lord, the God of 	the spirits of the prophets, has sent his angel to show his 	servants what must soon take place."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43404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C050-704C-48FC-8973-5D369F4FFB55}"/>
              </a:ext>
            </a:extLst>
          </p:cNvPr>
          <p:cNvSpPr>
            <a:spLocks noGrp="1"/>
          </p:cNvSpPr>
          <p:nvPr>
            <p:ph type="title"/>
          </p:nvPr>
        </p:nvSpPr>
        <p:spPr/>
        <p:txBody>
          <a:bodyPr/>
          <a:lstStyle/>
          <a:p>
            <a:r>
              <a:rPr lang="en-US" dirty="0">
                <a:solidFill>
                  <a:schemeClr val="bg1"/>
                </a:solidFill>
              </a:rPr>
              <a:t>Interpreting Revelation</a:t>
            </a:r>
          </a:p>
        </p:txBody>
      </p:sp>
      <p:sp>
        <p:nvSpPr>
          <p:cNvPr id="3" name="Content Placeholder 2">
            <a:extLst>
              <a:ext uri="{FF2B5EF4-FFF2-40B4-BE49-F238E27FC236}">
                <a16:creationId xmlns:a16="http://schemas.microsoft.com/office/drawing/2014/main" id="{2608FE7D-7802-4B72-AF3E-7C591FCD5E26}"/>
              </a:ext>
            </a:extLst>
          </p:cNvPr>
          <p:cNvSpPr>
            <a:spLocks noGrp="1"/>
          </p:cNvSpPr>
          <p:nvPr>
            <p:ph idx="1"/>
          </p:nvPr>
        </p:nvSpPr>
        <p:spPr>
          <a:xfrm>
            <a:off x="838200" y="1825625"/>
            <a:ext cx="10515600" cy="4844890"/>
          </a:xfrm>
        </p:spPr>
        <p:txBody>
          <a:bodyPr>
            <a:normAutofit/>
          </a:bodyPr>
          <a:lstStyle/>
          <a:p>
            <a:r>
              <a:rPr lang="en-US" dirty="0">
                <a:solidFill>
                  <a:schemeClr val="bg1"/>
                </a:solidFill>
              </a:rPr>
              <a:t>Revelation is concerned with </a:t>
            </a:r>
            <a:r>
              <a:rPr lang="en-US" dirty="0">
                <a:solidFill>
                  <a:schemeClr val="accent2"/>
                </a:solidFill>
              </a:rPr>
              <a:t>“the things that must soon take place”</a:t>
            </a:r>
            <a:r>
              <a:rPr lang="en-US" dirty="0">
                <a:solidFill>
                  <a:schemeClr val="bg1"/>
                </a:solidFill>
              </a:rPr>
              <a:t> (v. 1).</a:t>
            </a:r>
          </a:p>
          <a:p>
            <a:pPr marL="2514600" marR="0" lvl="5" indent="-228600">
              <a:lnSpc>
                <a:spcPct val="107000"/>
              </a:lnSpc>
              <a:spcBef>
                <a:spcPts val="0"/>
              </a:spcBef>
              <a:spcAft>
                <a:spcPts val="0"/>
              </a:spcAft>
              <a:buFont typeface="+mj-lt"/>
              <a:buAutoNum type="romanLcPeriod"/>
            </a:pP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Dan. 2:28-29 ESV</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28</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but there is a God in heaven who reveals mysteries, and he has made known to King Nebuchadnezzar what will be in the latter days. Your dream and the visions of your head as you lay in bed are these:  </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29</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you, O king, as you lay in bed came thoughts of what would be after this, and he who reveals mysteries made known to you what is to be.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800"/>
              </a:spcAft>
              <a:buFont typeface="+mj-lt"/>
              <a:buAutoNum type="romanLcPeriod"/>
            </a:pP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Dan. 2:45 ESV</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45</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just as you saw that a stone was cut from a mountain by no human hand, and that it broke in pieces the iron, the bronze, the clay, the silver, and the gold. A great God has made known to the king what shall be after this. The dream is certain, and its interpretation sure."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1175367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C43E-1689-4502-B999-E2D0C13ED000}"/>
              </a:ext>
            </a:extLst>
          </p:cNvPr>
          <p:cNvSpPr>
            <a:spLocks noGrp="1"/>
          </p:cNvSpPr>
          <p:nvPr>
            <p:ph type="title"/>
          </p:nvPr>
        </p:nvSpPr>
        <p:spPr/>
        <p:txBody>
          <a:bodyPr/>
          <a:lstStyle/>
          <a:p>
            <a:endParaRPr lang="en-US"/>
          </a:p>
        </p:txBody>
      </p:sp>
      <p:pic>
        <p:nvPicPr>
          <p:cNvPr id="5" name="Content Placeholder 4" descr="Timeline&#10;&#10;Description automatically generated">
            <a:extLst>
              <a:ext uri="{FF2B5EF4-FFF2-40B4-BE49-F238E27FC236}">
                <a16:creationId xmlns:a16="http://schemas.microsoft.com/office/drawing/2014/main" id="{FC55D23F-162C-4E5F-9A2A-17C46C82FE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174" y="0"/>
            <a:ext cx="10099651" cy="6864607"/>
          </a:xfrm>
        </p:spPr>
      </p:pic>
    </p:spTree>
    <p:extLst>
      <p:ext uri="{BB962C8B-B14F-4D97-AF65-F5344CB8AC3E}">
        <p14:creationId xmlns:p14="http://schemas.microsoft.com/office/powerpoint/2010/main" val="9473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31B4-2101-4E3F-82F6-AE0B81A31594}"/>
              </a:ext>
            </a:extLst>
          </p:cNvPr>
          <p:cNvSpPr>
            <a:spLocks noGrp="1"/>
          </p:cNvSpPr>
          <p:nvPr>
            <p:ph type="title"/>
          </p:nvPr>
        </p:nvSpPr>
        <p:spPr/>
        <p:txBody>
          <a:bodyPr/>
          <a:lstStyle/>
          <a:p>
            <a:endParaRPr lang="en-US"/>
          </a:p>
        </p:txBody>
      </p:sp>
      <p:pic>
        <p:nvPicPr>
          <p:cNvPr id="9" name="Content Placeholder 8" descr="A picture containing outdoor, mammal&#10;&#10;Description automatically generated">
            <a:extLst>
              <a:ext uri="{FF2B5EF4-FFF2-40B4-BE49-F238E27FC236}">
                <a16:creationId xmlns:a16="http://schemas.microsoft.com/office/drawing/2014/main" id="{1FB7E422-4ABD-4F04-9AAD-211AB8366F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9348" y="162300"/>
            <a:ext cx="4753303" cy="6533400"/>
          </a:xfrm>
        </p:spPr>
      </p:pic>
    </p:spTree>
    <p:extLst>
      <p:ext uri="{BB962C8B-B14F-4D97-AF65-F5344CB8AC3E}">
        <p14:creationId xmlns:p14="http://schemas.microsoft.com/office/powerpoint/2010/main" val="353371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DED15ABD-9405-4685-9E3D-41B8A9923EC2}"/>
              </a:ext>
            </a:extLst>
          </p:cNvPr>
          <p:cNvGraphicFramePr>
            <a:graphicFrameLocks noGrp="1"/>
          </p:cNvGraphicFramePr>
          <p:nvPr>
            <p:ph idx="1"/>
            <p:extLst>
              <p:ext uri="{D42A27DB-BD31-4B8C-83A1-F6EECF244321}">
                <p14:modId xmlns:p14="http://schemas.microsoft.com/office/powerpoint/2010/main" val="3815695975"/>
              </p:ext>
            </p:extLst>
          </p:nvPr>
        </p:nvGraphicFramePr>
        <p:xfrm>
          <a:off x="466929" y="899147"/>
          <a:ext cx="11037650" cy="5059707"/>
        </p:xfrm>
        <a:graphic>
          <a:graphicData uri="http://schemas.openxmlformats.org/drawingml/2006/table">
            <a:tbl>
              <a:tblPr firstRow="1" bandRow="1">
                <a:noFill/>
              </a:tblPr>
              <a:tblGrid>
                <a:gridCol w="1234884">
                  <a:extLst>
                    <a:ext uri="{9D8B030D-6E8A-4147-A177-3AD203B41FA5}">
                      <a16:colId xmlns:a16="http://schemas.microsoft.com/office/drawing/2014/main" val="3959612972"/>
                    </a:ext>
                  </a:extLst>
                </a:gridCol>
                <a:gridCol w="2455140">
                  <a:extLst>
                    <a:ext uri="{9D8B030D-6E8A-4147-A177-3AD203B41FA5}">
                      <a16:colId xmlns:a16="http://schemas.microsoft.com/office/drawing/2014/main" val="127601322"/>
                    </a:ext>
                  </a:extLst>
                </a:gridCol>
                <a:gridCol w="2490564">
                  <a:extLst>
                    <a:ext uri="{9D8B030D-6E8A-4147-A177-3AD203B41FA5}">
                      <a16:colId xmlns:a16="http://schemas.microsoft.com/office/drawing/2014/main" val="984383005"/>
                    </a:ext>
                  </a:extLst>
                </a:gridCol>
                <a:gridCol w="2293967">
                  <a:extLst>
                    <a:ext uri="{9D8B030D-6E8A-4147-A177-3AD203B41FA5}">
                      <a16:colId xmlns:a16="http://schemas.microsoft.com/office/drawing/2014/main" val="2436896991"/>
                    </a:ext>
                  </a:extLst>
                </a:gridCol>
                <a:gridCol w="2563095">
                  <a:extLst>
                    <a:ext uri="{9D8B030D-6E8A-4147-A177-3AD203B41FA5}">
                      <a16:colId xmlns:a16="http://schemas.microsoft.com/office/drawing/2014/main" val="2950774756"/>
                    </a:ext>
                  </a:extLst>
                </a:gridCol>
              </a:tblGrid>
              <a:tr h="433127">
                <a:tc gridSpan="5">
                  <a:txBody>
                    <a:bodyPr/>
                    <a:lstStyle/>
                    <a:p>
                      <a:pPr algn="ctr" fontAlgn="base"/>
                      <a:r>
                        <a:rPr lang="en-US" sz="1300" b="1" cap="all" spc="60">
                          <a:solidFill>
                            <a:schemeClr val="tx1"/>
                          </a:solidFill>
                          <a:effectLst/>
                          <a:latin typeface="Titillium Web" panose="020B0604020202020204" pitchFamily="2" charset="0"/>
                        </a:rPr>
                        <a:t>Millennial Views</a:t>
                      </a:r>
                    </a:p>
                  </a:txBody>
                  <a:tcPr marL="0" marR="0" marT="98438" marB="98438" anchor="b">
                    <a:lnL w="12700" cmpd="sng">
                      <a:noFill/>
                    </a:lnL>
                    <a:lnR w="12700" cmpd="sng">
                      <a:noFill/>
                    </a:lnR>
                    <a:lnT w="12700" cmpd="sng">
                      <a:noFill/>
                    </a:lnT>
                    <a:lnB w="38100" cmpd="sng">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4192507"/>
                  </a:ext>
                </a:extLst>
              </a:tr>
              <a:tr h="400314">
                <a:tc>
                  <a:txBody>
                    <a:bodyPr/>
                    <a:lstStyle/>
                    <a:p>
                      <a:pPr algn="ctr" fontAlgn="base"/>
                      <a:r>
                        <a:rPr lang="en-US" sz="1700" b="1" i="1" cap="none" spc="0">
                          <a:solidFill>
                            <a:schemeClr val="tx1"/>
                          </a:solidFill>
                          <a:effectLst/>
                          <a:latin typeface="Titillium Web" panose="020B0604020202020204" pitchFamily="2" charset="0"/>
                        </a:rPr>
                        <a:t>VIEW</a:t>
                      </a:r>
                      <a:endParaRPr lang="en-US" sz="1700" b="1" cap="none" spc="0">
                        <a:solidFill>
                          <a:schemeClr val="tx1"/>
                        </a:solidFill>
                        <a:effectLst/>
                        <a:latin typeface="Titillium Web" panose="020B0604020202020204" pitchFamily="2" charset="0"/>
                      </a:endParaRPr>
                    </a:p>
                  </a:txBody>
                  <a:tcPr marL="0" marR="0" marT="0" marB="98438" anchor="ctr">
                    <a:lnL w="12700" cap="flat" cmpd="sng" algn="ctr">
                      <a:noFill/>
                      <a:prstDash val="solid"/>
                    </a:lnL>
                    <a:lnR w="12700" cmpd="sng">
                      <a:noFill/>
                      <a:prstDash val="solid"/>
                    </a:lnR>
                    <a:lnT w="38100" cmpd="sng">
                      <a:noFill/>
                    </a:lnT>
                    <a:lnB w="12700" cmpd="sng">
                      <a:noFill/>
                      <a:prstDash val="solid"/>
                    </a:lnB>
                    <a:noFill/>
                  </a:tcPr>
                </a:tc>
                <a:tc>
                  <a:txBody>
                    <a:bodyPr/>
                    <a:lstStyle/>
                    <a:p>
                      <a:pPr algn="ctr" fontAlgn="base"/>
                      <a:r>
                        <a:rPr lang="en-US" sz="1700" b="1" i="1" cap="none" spc="0">
                          <a:solidFill>
                            <a:schemeClr val="tx1"/>
                          </a:solidFill>
                          <a:effectLst/>
                          <a:latin typeface="Titillium Web" panose="020B0604020202020204" pitchFamily="2" charset="0"/>
                        </a:rPr>
                        <a:t>Premillennial</a:t>
                      </a:r>
                      <a:endParaRPr lang="en-US" sz="1700" b="1" cap="none" spc="0">
                        <a:solidFill>
                          <a:schemeClr val="tx1"/>
                        </a:solidFill>
                        <a:effectLst/>
                        <a:latin typeface="Titillium Web" panose="020B0604020202020204" pitchFamily="2" charset="0"/>
                      </a:endParaRPr>
                    </a:p>
                  </a:txBody>
                  <a:tcPr marL="0" marR="0" marT="0" marB="98438" anchor="ctr">
                    <a:lnL w="12700" cmpd="sng">
                      <a:noFill/>
                      <a:prstDash val="solid"/>
                    </a:lnL>
                    <a:lnR w="12700" cmpd="sng">
                      <a:noFill/>
                      <a:prstDash val="solid"/>
                    </a:lnR>
                    <a:lnT w="38100" cmpd="sng">
                      <a:noFill/>
                    </a:lnT>
                    <a:lnB w="12700" cmpd="sng">
                      <a:noFill/>
                      <a:prstDash val="solid"/>
                    </a:lnB>
                    <a:noFill/>
                  </a:tcPr>
                </a:tc>
                <a:tc>
                  <a:txBody>
                    <a:bodyPr/>
                    <a:lstStyle/>
                    <a:p>
                      <a:pPr algn="ctr" fontAlgn="base"/>
                      <a:r>
                        <a:rPr lang="en-US" sz="1700" b="1" i="1" cap="none" spc="0">
                          <a:solidFill>
                            <a:schemeClr val="tx1"/>
                          </a:solidFill>
                          <a:effectLst/>
                          <a:latin typeface="Titillium Web" panose="020B0604020202020204" pitchFamily="2" charset="0"/>
                        </a:rPr>
                        <a:t>Amillennial</a:t>
                      </a:r>
                      <a:endParaRPr lang="en-US" sz="1700" b="1" cap="none" spc="0">
                        <a:solidFill>
                          <a:schemeClr val="tx1"/>
                        </a:solidFill>
                        <a:effectLst/>
                        <a:latin typeface="Titillium Web" panose="020B0604020202020204" pitchFamily="2" charset="0"/>
                      </a:endParaRPr>
                    </a:p>
                  </a:txBody>
                  <a:tcPr marL="0" marR="0" marT="0" marB="98438" anchor="ctr">
                    <a:lnL w="12700" cmpd="sng">
                      <a:noFill/>
                      <a:prstDash val="solid"/>
                    </a:lnL>
                    <a:lnR w="12700" cmpd="sng">
                      <a:noFill/>
                      <a:prstDash val="solid"/>
                    </a:lnR>
                    <a:lnT w="38100" cmpd="sng">
                      <a:noFill/>
                    </a:lnT>
                    <a:lnB w="12700" cmpd="sng">
                      <a:noFill/>
                      <a:prstDash val="solid"/>
                    </a:lnB>
                    <a:noFill/>
                  </a:tcPr>
                </a:tc>
                <a:tc>
                  <a:txBody>
                    <a:bodyPr/>
                    <a:lstStyle/>
                    <a:p>
                      <a:pPr algn="ctr" fontAlgn="base"/>
                      <a:r>
                        <a:rPr lang="en-US" sz="1700" b="1" i="1" cap="none" spc="0">
                          <a:solidFill>
                            <a:schemeClr val="tx1"/>
                          </a:solidFill>
                          <a:effectLst/>
                          <a:latin typeface="Titillium Web" panose="020B0604020202020204" pitchFamily="2" charset="0"/>
                        </a:rPr>
                        <a:t>Postmillennial</a:t>
                      </a:r>
                      <a:endParaRPr lang="en-US" sz="1700" b="1" cap="none" spc="0">
                        <a:solidFill>
                          <a:schemeClr val="tx1"/>
                        </a:solidFill>
                        <a:effectLst/>
                        <a:latin typeface="Titillium Web" panose="020B0604020202020204" pitchFamily="2" charset="0"/>
                      </a:endParaRPr>
                    </a:p>
                  </a:txBody>
                  <a:tcPr marL="0" marR="0" marT="0" marB="98438" anchor="ctr">
                    <a:lnL w="12700" cmpd="sng">
                      <a:noFill/>
                      <a:prstDash val="solid"/>
                    </a:lnL>
                    <a:lnR w="12700" cmpd="sng">
                      <a:noFill/>
                      <a:prstDash val="solid"/>
                    </a:lnR>
                    <a:lnT w="38100" cmpd="sng">
                      <a:noFill/>
                    </a:lnT>
                    <a:lnB w="12700" cmpd="sng">
                      <a:noFill/>
                      <a:prstDash val="solid"/>
                    </a:lnB>
                    <a:noFill/>
                  </a:tcPr>
                </a:tc>
                <a:tc>
                  <a:txBody>
                    <a:bodyPr/>
                    <a:lstStyle/>
                    <a:p>
                      <a:pPr algn="ctr" fontAlgn="base"/>
                      <a:r>
                        <a:rPr lang="en-US" sz="1700" b="1" i="1" cap="none" spc="0">
                          <a:solidFill>
                            <a:schemeClr val="tx1"/>
                          </a:solidFill>
                          <a:effectLst/>
                          <a:latin typeface="Titillium Web" panose="020B0604020202020204" pitchFamily="2" charset="0"/>
                        </a:rPr>
                        <a:t>Historical Premillennial</a:t>
                      </a:r>
                      <a:endParaRPr lang="en-US" sz="1700" b="1" cap="none" spc="0">
                        <a:solidFill>
                          <a:schemeClr val="tx1"/>
                        </a:solidFill>
                        <a:effectLst/>
                        <a:latin typeface="Titillium Web" panose="020B0604020202020204" pitchFamily="2" charset="0"/>
                      </a:endParaRPr>
                    </a:p>
                  </a:txBody>
                  <a:tcPr marL="0" marR="0" marT="0" marB="98438"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469685594"/>
                  </a:ext>
                </a:extLst>
              </a:tr>
              <a:tr h="662815">
                <a:tc>
                  <a:txBody>
                    <a:bodyPr/>
                    <a:lstStyle/>
                    <a:p>
                      <a:pPr algn="ctr" fontAlgn="base"/>
                      <a:r>
                        <a:rPr lang="en-US" sz="1700" b="1" cap="none" spc="0">
                          <a:solidFill>
                            <a:schemeClr val="tx1"/>
                          </a:solidFill>
                          <a:effectLst/>
                          <a:latin typeface="EB Garamond" panose="020B0604020202020204" pitchFamily="2" charset="0"/>
                        </a:rPr>
                        <a:t>The Millennium</a:t>
                      </a:r>
                      <a:endParaRPr lang="en-US" sz="1700" b="0" cap="none" spc="0">
                        <a:solidFill>
                          <a:schemeClr val="tx1"/>
                        </a:solidFill>
                        <a:effectLst/>
                        <a:latin typeface="EB Garamond" panose="020B0604020202020204" pitchFamily="2" charset="0"/>
                      </a:endParaRP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700" b="0" cap="none" spc="0">
                          <a:solidFill>
                            <a:schemeClr val="tx1"/>
                          </a:solidFill>
                          <a:effectLst/>
                          <a:latin typeface="EB Garamond" panose="020B0604020202020204" pitchFamily="2" charset="0"/>
                        </a:rPr>
                        <a:t>A literal 1,000 year period</a:t>
                      </a: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700" b="0" cap="none" spc="0">
                          <a:solidFill>
                            <a:schemeClr val="tx1"/>
                          </a:solidFill>
                          <a:effectLst/>
                          <a:latin typeface="EB Garamond" panose="020B0604020202020204" pitchFamily="2" charset="0"/>
                        </a:rPr>
                        <a:t>A figurative number</a:t>
                      </a: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700" b="0" cap="none" spc="0">
                          <a:solidFill>
                            <a:schemeClr val="tx1"/>
                          </a:solidFill>
                          <a:effectLst/>
                          <a:latin typeface="EB Garamond" panose="020B0604020202020204" pitchFamily="2" charset="0"/>
                        </a:rPr>
                        <a:t>A figurative number</a:t>
                      </a: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700" b="0" cap="none" spc="0">
                          <a:solidFill>
                            <a:schemeClr val="tx1"/>
                          </a:solidFill>
                          <a:effectLst/>
                          <a:latin typeface="EB Garamond" panose="020B0604020202020204" pitchFamily="2" charset="0"/>
                        </a:rPr>
                        <a:t>A literal 1,000 year period.</a:t>
                      </a: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676359541"/>
                  </a:ext>
                </a:extLst>
              </a:tr>
              <a:tr h="1187817">
                <a:tc>
                  <a:txBody>
                    <a:bodyPr/>
                    <a:lstStyle/>
                    <a:p>
                      <a:pPr algn="ctr" fontAlgn="base"/>
                      <a:r>
                        <a:rPr lang="en-US" sz="1700" b="1" cap="none" spc="0">
                          <a:solidFill>
                            <a:schemeClr val="tx1"/>
                          </a:solidFill>
                          <a:effectLst/>
                          <a:latin typeface="EB Garamond" panose="020B0604020202020204" pitchFamily="2" charset="0"/>
                        </a:rPr>
                        <a:t>Christ’s Reign</a:t>
                      </a:r>
                      <a:endParaRPr lang="en-US" sz="1700" b="0" cap="none" spc="0">
                        <a:solidFill>
                          <a:schemeClr val="tx1"/>
                        </a:solidFill>
                        <a:effectLst/>
                        <a:latin typeface="EB Garamond" panose="020B0604020202020204" pitchFamily="2" charset="0"/>
                      </a:endParaRPr>
                    </a:p>
                  </a:txBody>
                  <a:tcPr marL="0" marR="0" marT="0" marB="98438"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ctr" fontAlgn="base"/>
                      <a:r>
                        <a:rPr lang="en-US" sz="1700" b="0" cap="none" spc="0" dirty="0">
                          <a:solidFill>
                            <a:schemeClr val="tx1"/>
                          </a:solidFill>
                          <a:effectLst/>
                          <a:latin typeface="EB Garamond" panose="020B0604020202020204" pitchFamily="2" charset="0"/>
                        </a:rPr>
                        <a:t>Reigns literally in a kingdom on Earth after his Second Coming</a:t>
                      </a:r>
                    </a:p>
                  </a:txBody>
                  <a:tcPr marL="0" marR="0" marT="0" marB="9843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ase"/>
                      <a:r>
                        <a:rPr lang="en-US" sz="1700" b="0" cap="none" spc="0" dirty="0">
                          <a:solidFill>
                            <a:schemeClr val="tx1"/>
                          </a:solidFill>
                          <a:effectLst/>
                          <a:latin typeface="EB Garamond" panose="020B0604020202020204" pitchFamily="2" charset="0"/>
                        </a:rPr>
                        <a:t>Reigns spiritually on a heavenly throne or reigns spiritually in the hearts of believers</a:t>
                      </a:r>
                    </a:p>
                  </a:txBody>
                  <a:tcPr marL="0" marR="0" marT="0" marB="9843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ase"/>
                      <a:r>
                        <a:rPr lang="en-US" sz="1700" b="0" cap="none" spc="0">
                          <a:solidFill>
                            <a:schemeClr val="tx1"/>
                          </a:solidFill>
                          <a:effectLst/>
                          <a:latin typeface="EB Garamond" panose="020B0604020202020204" pitchFamily="2" charset="0"/>
                        </a:rPr>
                        <a:t>Reigns spiritually in the hearts of believers, as the gospel transforms the nations of the Earth</a:t>
                      </a:r>
                    </a:p>
                  </a:txBody>
                  <a:tcPr marL="0" marR="0" marT="0" marB="9843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ase"/>
                      <a:r>
                        <a:rPr lang="en-US" sz="1700" b="0" cap="none" spc="0" dirty="0">
                          <a:solidFill>
                            <a:schemeClr val="tx1"/>
                          </a:solidFill>
                          <a:effectLst/>
                          <a:latin typeface="EB Garamond" panose="020B0604020202020204" pitchFamily="2" charset="0"/>
                        </a:rPr>
                        <a:t>Reigns literally in a kingdom on Earth after his Second Coming</a:t>
                      </a:r>
                    </a:p>
                  </a:txBody>
                  <a:tcPr marL="0" marR="0" marT="0" marB="98438"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64371770"/>
                  </a:ext>
                </a:extLst>
              </a:tr>
              <a:tr h="925316">
                <a:tc>
                  <a:txBody>
                    <a:bodyPr/>
                    <a:lstStyle/>
                    <a:p>
                      <a:pPr algn="ctr" fontAlgn="base"/>
                      <a:r>
                        <a:rPr lang="en-US" sz="1700" b="1" cap="none" spc="0">
                          <a:solidFill>
                            <a:schemeClr val="tx1"/>
                          </a:solidFill>
                          <a:effectLst/>
                          <a:latin typeface="EB Garamond" panose="020B0604020202020204" pitchFamily="2" charset="0"/>
                        </a:rPr>
                        <a:t>Israel</a:t>
                      </a:r>
                      <a:endParaRPr lang="en-US" sz="1700" b="0" cap="none" spc="0">
                        <a:solidFill>
                          <a:schemeClr val="tx1"/>
                        </a:solidFill>
                        <a:effectLst/>
                        <a:latin typeface="EB Garamond" panose="020B0604020202020204" pitchFamily="2" charset="0"/>
                      </a:endParaRP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700" b="0" cap="none" spc="0">
                          <a:solidFill>
                            <a:schemeClr val="tx1"/>
                          </a:solidFill>
                          <a:effectLst/>
                          <a:latin typeface="EB Garamond" panose="020B0604020202020204" pitchFamily="2" charset="0"/>
                        </a:rPr>
                        <a:t>Christ reigns in Israel over a regathered Israel</a:t>
                      </a: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700" b="0" cap="none" spc="0">
                          <a:solidFill>
                            <a:schemeClr val="tx1"/>
                          </a:solidFill>
                          <a:effectLst/>
                          <a:latin typeface="EB Garamond" panose="020B0604020202020204" pitchFamily="2" charset="0"/>
                        </a:rPr>
                        <a:t>The Church replaces the promises given to national Israel</a:t>
                      </a: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700" b="0" cap="none" spc="0">
                          <a:solidFill>
                            <a:schemeClr val="tx1"/>
                          </a:solidFill>
                          <a:effectLst/>
                          <a:latin typeface="EB Garamond" panose="020B0604020202020204" pitchFamily="2" charset="0"/>
                        </a:rPr>
                        <a:t>The Church replaces the promises given to national Israel</a:t>
                      </a: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700" b="0" cap="none" spc="0" dirty="0">
                          <a:solidFill>
                            <a:schemeClr val="tx1"/>
                          </a:solidFill>
                          <a:effectLst/>
                          <a:latin typeface="EB Garamond" panose="020B0604020202020204" pitchFamily="2" charset="0"/>
                        </a:rPr>
                        <a:t>The Church replaces the promises given to national Israel</a:t>
                      </a:r>
                    </a:p>
                  </a:txBody>
                  <a:tcPr marL="0" marR="0" marT="0" marB="9843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114383304"/>
                  </a:ext>
                </a:extLst>
              </a:tr>
              <a:tr h="1450318">
                <a:tc>
                  <a:txBody>
                    <a:bodyPr/>
                    <a:lstStyle/>
                    <a:p>
                      <a:pPr algn="ctr" fontAlgn="base"/>
                      <a:r>
                        <a:rPr lang="en-US" sz="1700" b="1" cap="none" spc="0">
                          <a:solidFill>
                            <a:schemeClr val="tx1"/>
                          </a:solidFill>
                          <a:effectLst/>
                          <a:latin typeface="EB Garamond" panose="020B0604020202020204" pitchFamily="2" charset="0"/>
                        </a:rPr>
                        <a:t>View of Human History</a:t>
                      </a:r>
                      <a:endParaRPr lang="en-US" sz="1700" b="0" cap="none" spc="0">
                        <a:solidFill>
                          <a:schemeClr val="tx1"/>
                        </a:solidFill>
                        <a:effectLst/>
                        <a:latin typeface="EB Garamond" panose="020B0604020202020204" pitchFamily="2" charset="0"/>
                      </a:endParaRPr>
                    </a:p>
                  </a:txBody>
                  <a:tcPr marL="0" marR="0" marT="0" marB="98438" anchor="ctr">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ctr" fontAlgn="base"/>
                      <a:r>
                        <a:rPr lang="en-US" sz="1700" b="0" cap="none" spc="0" dirty="0">
                          <a:solidFill>
                            <a:schemeClr val="tx1"/>
                          </a:solidFill>
                          <a:effectLst/>
                          <a:latin typeface="EB Garamond" panose="020B0604020202020204" pitchFamily="2" charset="0"/>
                        </a:rPr>
                        <a:t>Believes human history will get progressively </a:t>
                      </a:r>
                      <a:r>
                        <a:rPr lang="en-US" sz="1700" b="0" i="1" cap="none" spc="0" dirty="0">
                          <a:solidFill>
                            <a:schemeClr val="tx1"/>
                          </a:solidFill>
                          <a:effectLst/>
                          <a:latin typeface="EB Garamond" panose="020B0604020202020204" pitchFamily="2" charset="0"/>
                        </a:rPr>
                        <a:t>worse</a:t>
                      </a:r>
                      <a:r>
                        <a:rPr lang="en-US" sz="1700" b="0" cap="none" spc="0" dirty="0">
                          <a:solidFill>
                            <a:schemeClr val="tx1"/>
                          </a:solidFill>
                          <a:effectLst/>
                          <a:latin typeface="EB Garamond" panose="020B0604020202020204" pitchFamily="2" charset="0"/>
                        </a:rPr>
                        <a:t>, as the gospel reaches all nations</a:t>
                      </a:r>
                    </a:p>
                  </a:txBody>
                  <a:tcPr marL="0" marR="0" marT="0" marB="98438"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base"/>
                      <a:r>
                        <a:rPr lang="en-US" sz="1700" b="0" cap="none" spc="0" dirty="0">
                          <a:solidFill>
                            <a:schemeClr val="tx1"/>
                          </a:solidFill>
                          <a:effectLst/>
                          <a:latin typeface="EB Garamond" panose="020B0604020202020204" pitchFamily="2" charset="0"/>
                        </a:rPr>
                        <a:t>Believes human history will get progressively </a:t>
                      </a:r>
                      <a:r>
                        <a:rPr lang="en-US" sz="1700" b="0" i="1" cap="none" spc="0" dirty="0">
                          <a:solidFill>
                            <a:schemeClr val="tx1"/>
                          </a:solidFill>
                          <a:effectLst/>
                          <a:latin typeface="EB Garamond" panose="020B0604020202020204" pitchFamily="2" charset="0"/>
                        </a:rPr>
                        <a:t>worse</a:t>
                      </a:r>
                      <a:r>
                        <a:rPr lang="en-US" sz="1700" b="0" cap="none" spc="0" dirty="0">
                          <a:solidFill>
                            <a:schemeClr val="tx1"/>
                          </a:solidFill>
                          <a:effectLst/>
                          <a:latin typeface="EB Garamond" panose="020B0604020202020204" pitchFamily="2" charset="0"/>
                        </a:rPr>
                        <a:t>, as the gospel reaches all nations</a:t>
                      </a:r>
                    </a:p>
                  </a:txBody>
                  <a:tcPr marL="0" marR="0" marT="0" marB="98438"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base"/>
                      <a:r>
                        <a:rPr lang="en-US" sz="1700" b="0" cap="none" spc="0">
                          <a:solidFill>
                            <a:schemeClr val="tx1"/>
                          </a:solidFill>
                          <a:effectLst/>
                          <a:latin typeface="EB Garamond" panose="020B0604020202020204" pitchFamily="2" charset="0"/>
                        </a:rPr>
                        <a:t>Believes that human history will get progressively </a:t>
                      </a:r>
                      <a:r>
                        <a:rPr lang="en-US" sz="1700" b="0" i="1" cap="none" spc="0">
                          <a:solidFill>
                            <a:schemeClr val="tx1"/>
                          </a:solidFill>
                          <a:effectLst/>
                          <a:latin typeface="EB Garamond" panose="020B0604020202020204" pitchFamily="2" charset="0"/>
                        </a:rPr>
                        <a:t>better</a:t>
                      </a:r>
                      <a:r>
                        <a:rPr lang="en-US" sz="1700" b="0" cap="none" spc="0">
                          <a:solidFill>
                            <a:schemeClr val="tx1"/>
                          </a:solidFill>
                          <a:effectLst/>
                          <a:latin typeface="EB Garamond" panose="020B0604020202020204" pitchFamily="2" charset="0"/>
                        </a:rPr>
                        <a:t>. The nations will eventually be transformed by Christ’s reign over society</a:t>
                      </a:r>
                    </a:p>
                  </a:txBody>
                  <a:tcPr marL="0" marR="0" marT="0" marB="98438"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base"/>
                      <a:r>
                        <a:rPr lang="en-US" sz="1700" b="0" cap="none" spc="0" dirty="0">
                          <a:solidFill>
                            <a:schemeClr val="tx1"/>
                          </a:solidFill>
                          <a:effectLst/>
                          <a:latin typeface="EB Garamond" panose="020B0604020202020204" pitchFamily="2" charset="0"/>
                        </a:rPr>
                        <a:t>Believes human history will get progressively </a:t>
                      </a:r>
                      <a:r>
                        <a:rPr lang="en-US" sz="1700" b="0" i="1" cap="none" spc="0" dirty="0">
                          <a:solidFill>
                            <a:schemeClr val="tx1"/>
                          </a:solidFill>
                          <a:effectLst/>
                          <a:latin typeface="EB Garamond" panose="020B0604020202020204" pitchFamily="2" charset="0"/>
                        </a:rPr>
                        <a:t>worse</a:t>
                      </a:r>
                      <a:r>
                        <a:rPr lang="en-US" sz="1700" b="0" cap="none" spc="0" dirty="0">
                          <a:solidFill>
                            <a:schemeClr val="tx1"/>
                          </a:solidFill>
                          <a:effectLst/>
                          <a:latin typeface="EB Garamond" panose="020B0604020202020204" pitchFamily="2" charset="0"/>
                        </a:rPr>
                        <a:t>, as the gospel reaches all nations</a:t>
                      </a:r>
                    </a:p>
                  </a:txBody>
                  <a:tcPr marL="0" marR="0" marT="0" marB="98438"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125232757"/>
                  </a:ext>
                </a:extLst>
              </a:tr>
            </a:tbl>
          </a:graphicData>
        </a:graphic>
      </p:graphicFrame>
    </p:spTree>
    <p:extLst>
      <p:ext uri="{BB962C8B-B14F-4D97-AF65-F5344CB8AC3E}">
        <p14:creationId xmlns:p14="http://schemas.microsoft.com/office/powerpoint/2010/main" val="42417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6565-88D9-4A49-9D62-5A12EE1EF4AF}"/>
              </a:ext>
            </a:extLst>
          </p:cNvPr>
          <p:cNvSpPr>
            <a:spLocks noGrp="1"/>
          </p:cNvSpPr>
          <p:nvPr>
            <p:ph type="title"/>
          </p:nvPr>
        </p:nvSpPr>
        <p:spPr/>
        <p:txBody>
          <a:bodyPr/>
          <a:lstStyle/>
          <a:p>
            <a:endParaRPr lang="en-US"/>
          </a:p>
        </p:txBody>
      </p:sp>
      <p:pic>
        <p:nvPicPr>
          <p:cNvPr id="5" name="Content Placeholder 4" descr="Calendar&#10;&#10;Description automatically generated with medium confidence">
            <a:extLst>
              <a:ext uri="{FF2B5EF4-FFF2-40B4-BE49-F238E27FC236}">
                <a16:creationId xmlns:a16="http://schemas.microsoft.com/office/drawing/2014/main" id="{E20FF983-BEA0-4A10-B361-810AEA80A3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562" y="10233"/>
            <a:ext cx="10074875" cy="6847767"/>
          </a:xfrm>
        </p:spPr>
      </p:pic>
    </p:spTree>
    <p:extLst>
      <p:ext uri="{BB962C8B-B14F-4D97-AF65-F5344CB8AC3E}">
        <p14:creationId xmlns:p14="http://schemas.microsoft.com/office/powerpoint/2010/main" val="25564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9C5D-C132-4EA8-83D7-E056D580AEAF}"/>
              </a:ext>
            </a:extLst>
          </p:cNvPr>
          <p:cNvSpPr>
            <a:spLocks noGrp="1"/>
          </p:cNvSpPr>
          <p:nvPr>
            <p:ph type="title"/>
          </p:nvPr>
        </p:nvSpPr>
        <p:spPr/>
        <p:txBody>
          <a:bodyPr/>
          <a:lstStyle/>
          <a:p>
            <a:endParaRPr lang="en-US"/>
          </a:p>
        </p:txBody>
      </p:sp>
      <p:pic>
        <p:nvPicPr>
          <p:cNvPr id="5" name="Content Placeholder 4" descr="A picture containing sky, outdoor, clouds&#10;&#10;Description automatically generated">
            <a:extLst>
              <a:ext uri="{FF2B5EF4-FFF2-40B4-BE49-F238E27FC236}">
                <a16:creationId xmlns:a16="http://schemas.microsoft.com/office/drawing/2014/main" id="{7AED93E0-D503-444D-A3D3-952034634D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369" y="0"/>
            <a:ext cx="10101261" cy="6865701"/>
          </a:xfrm>
        </p:spPr>
      </p:pic>
    </p:spTree>
    <p:extLst>
      <p:ext uri="{BB962C8B-B14F-4D97-AF65-F5344CB8AC3E}">
        <p14:creationId xmlns:p14="http://schemas.microsoft.com/office/powerpoint/2010/main" val="154172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C050-704C-48FC-8973-5D369F4FFB55}"/>
              </a:ext>
            </a:extLst>
          </p:cNvPr>
          <p:cNvSpPr>
            <a:spLocks noGrp="1"/>
          </p:cNvSpPr>
          <p:nvPr>
            <p:ph type="title"/>
          </p:nvPr>
        </p:nvSpPr>
        <p:spPr/>
        <p:txBody>
          <a:bodyPr/>
          <a:lstStyle/>
          <a:p>
            <a:r>
              <a:rPr lang="en-US" dirty="0">
                <a:solidFill>
                  <a:schemeClr val="bg1"/>
                </a:solidFill>
              </a:rPr>
              <a:t>Interpreting Revelation</a:t>
            </a:r>
          </a:p>
        </p:txBody>
      </p:sp>
      <p:sp>
        <p:nvSpPr>
          <p:cNvPr id="3" name="Content Placeholder 2">
            <a:extLst>
              <a:ext uri="{FF2B5EF4-FFF2-40B4-BE49-F238E27FC236}">
                <a16:creationId xmlns:a16="http://schemas.microsoft.com/office/drawing/2014/main" id="{2608FE7D-7802-4B72-AF3E-7C591FCD5E26}"/>
              </a:ext>
            </a:extLst>
          </p:cNvPr>
          <p:cNvSpPr>
            <a:spLocks noGrp="1"/>
          </p:cNvSpPr>
          <p:nvPr>
            <p:ph idx="1"/>
          </p:nvPr>
        </p:nvSpPr>
        <p:spPr>
          <a:xfrm>
            <a:off x="838200" y="1825625"/>
            <a:ext cx="10515600" cy="4844890"/>
          </a:xfrm>
        </p:spPr>
        <p:txBody>
          <a:bodyPr>
            <a:normAutofit/>
          </a:bodyPr>
          <a:lstStyle/>
          <a:p>
            <a:r>
              <a:rPr lang="en-US" dirty="0">
                <a:solidFill>
                  <a:schemeClr val="bg1"/>
                </a:solidFill>
              </a:rPr>
              <a:t>Revelation is concerned with </a:t>
            </a:r>
            <a:r>
              <a:rPr lang="en-US" dirty="0">
                <a:solidFill>
                  <a:schemeClr val="accent2"/>
                </a:solidFill>
              </a:rPr>
              <a:t>“the things that must soon take place”</a:t>
            </a:r>
            <a:r>
              <a:rPr lang="en-US" dirty="0">
                <a:solidFill>
                  <a:schemeClr val="bg1"/>
                </a:solidFill>
              </a:rPr>
              <a:t> (v. 1).</a:t>
            </a:r>
          </a:p>
          <a:p>
            <a:pPr lvl="1"/>
            <a:r>
              <a:rPr lang="en-US" dirty="0">
                <a:solidFill>
                  <a:schemeClr val="bg1"/>
                </a:solidFill>
              </a:rPr>
              <a:t>Revelation is fundamentally about the end times information introduced in Daniel 2, and developed in Daniel 7-12.</a:t>
            </a:r>
          </a:p>
          <a:p>
            <a:pPr lvl="1"/>
            <a:r>
              <a:rPr lang="en-US" dirty="0">
                <a:solidFill>
                  <a:schemeClr val="bg1"/>
                </a:solidFill>
              </a:rPr>
              <a:t>John takes the lens of the end times and uses that to view the situation of the churches in Asia minor and what they are going to experience.</a:t>
            </a:r>
          </a:p>
        </p:txBody>
      </p:sp>
    </p:spTree>
    <p:extLst>
      <p:ext uri="{BB962C8B-B14F-4D97-AF65-F5344CB8AC3E}">
        <p14:creationId xmlns:p14="http://schemas.microsoft.com/office/powerpoint/2010/main" val="876861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uds in sky">
            <a:extLst>
              <a:ext uri="{FF2B5EF4-FFF2-40B4-BE49-F238E27FC236}">
                <a16:creationId xmlns:a16="http://schemas.microsoft.com/office/drawing/2014/main" id="{24A071C0-0D39-404A-B3AE-1EA979E3E29B}"/>
              </a:ext>
            </a:extLst>
          </p:cNvPr>
          <p:cNvPicPr>
            <a:picLocks noChangeAspect="1"/>
          </p:cNvPicPr>
          <p:nvPr/>
        </p:nvPicPr>
        <p:blipFill rotWithShape="1">
          <a:blip r:embed="rId2"/>
          <a:srcRect t="2500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B7920-C424-4A26-8F28-5DAD64CF950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9600" b="1" dirty="0">
                <a:solidFill>
                  <a:srgbClr val="FFFFFF"/>
                </a:solidFill>
              </a:rPr>
              <a:t>The Second Coming</a:t>
            </a:r>
          </a:p>
        </p:txBody>
      </p:sp>
      <p:sp>
        <p:nvSpPr>
          <p:cNvPr id="3" name="Subtitle 2">
            <a:extLst>
              <a:ext uri="{FF2B5EF4-FFF2-40B4-BE49-F238E27FC236}">
                <a16:creationId xmlns:a16="http://schemas.microsoft.com/office/drawing/2014/main" id="{C69F340A-5A7B-4A4B-8340-5ADC5EB9990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An Overview of Eschatology</a:t>
            </a:r>
          </a:p>
        </p:txBody>
      </p:sp>
    </p:spTree>
    <p:extLst>
      <p:ext uri="{BB962C8B-B14F-4D97-AF65-F5344CB8AC3E}">
        <p14:creationId xmlns:p14="http://schemas.microsoft.com/office/powerpoint/2010/main" val="46019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Diagram&#10;&#10;Description automatically generated with low confidence">
            <a:extLst>
              <a:ext uri="{FF2B5EF4-FFF2-40B4-BE49-F238E27FC236}">
                <a16:creationId xmlns:a16="http://schemas.microsoft.com/office/drawing/2014/main" id="{052D89A0-E5AF-47A7-9938-DFD66006DEFC}"/>
              </a:ext>
            </a:extLst>
          </p:cNvPr>
          <p:cNvPicPr>
            <a:picLocks noChangeAspect="1"/>
          </p:cNvPicPr>
          <p:nvPr/>
        </p:nvPicPr>
        <p:blipFill rotWithShape="1">
          <a:blip r:embed="rId2">
            <a:extLst>
              <a:ext uri="{28A0092B-C50C-407E-A947-70E740481C1C}">
                <a14:useLocalDpi xmlns:a14="http://schemas.microsoft.com/office/drawing/2010/main" val="0"/>
              </a:ext>
            </a:extLst>
          </a:blip>
          <a:srcRect r="-1" b="3408"/>
          <a:stretch/>
        </p:blipFill>
        <p:spPr>
          <a:xfrm>
            <a:off x="20" y="10"/>
            <a:ext cx="12188932" cy="6857990"/>
          </a:xfrm>
          <a:prstGeom prst="rect">
            <a:avLst/>
          </a:prstGeom>
        </p:spPr>
      </p:pic>
      <p:sp>
        <p:nvSpPr>
          <p:cNvPr id="22" name="Freeform: Shape 21">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480D2C-3DF5-47C2-9181-A8168611D3D7}"/>
              </a:ext>
            </a:extLst>
          </p:cNvPr>
          <p:cNvSpPr>
            <a:spLocks noGrp="1"/>
          </p:cNvSpPr>
          <p:nvPr>
            <p:ph type="title"/>
          </p:nvPr>
        </p:nvSpPr>
        <p:spPr>
          <a:xfrm>
            <a:off x="618062" y="4185749"/>
            <a:ext cx="9265771" cy="622836"/>
          </a:xfrm>
        </p:spPr>
        <p:txBody>
          <a:bodyPr vert="horz" lIns="91440" tIns="45720" rIns="91440" bIns="45720" rtlCol="0">
            <a:normAutofit/>
          </a:bodyPr>
          <a:lstStyle/>
          <a:p>
            <a:endParaRPr lang="en-US" sz="3600" kern="1200">
              <a:latin typeface="+mj-lt"/>
              <a:ea typeface="+mj-ea"/>
              <a:cs typeface="+mj-cs"/>
            </a:endParaRPr>
          </a:p>
        </p:txBody>
      </p:sp>
      <p:sp>
        <p:nvSpPr>
          <p:cNvPr id="19" name="Content Placeholder 18">
            <a:extLst>
              <a:ext uri="{FF2B5EF4-FFF2-40B4-BE49-F238E27FC236}">
                <a16:creationId xmlns:a16="http://schemas.microsoft.com/office/drawing/2014/main" id="{FED76FB6-2D28-4639-B72D-8DF5AD3E6128}"/>
              </a:ext>
            </a:extLst>
          </p:cNvPr>
          <p:cNvSpPr>
            <a:spLocks noGrp="1"/>
          </p:cNvSpPr>
          <p:nvPr>
            <p:ph idx="1"/>
          </p:nvPr>
        </p:nvSpPr>
        <p:spPr>
          <a:xfrm>
            <a:off x="618063" y="4856921"/>
            <a:ext cx="9565028" cy="1249240"/>
          </a:xfrm>
        </p:spPr>
        <p:txBody>
          <a:bodyPr>
            <a:normAutofit/>
          </a:bodyPr>
          <a:lstStyle/>
          <a:p>
            <a:endParaRPr lang="en-US" sz="1800"/>
          </a:p>
        </p:txBody>
      </p:sp>
    </p:spTree>
    <p:extLst>
      <p:ext uri="{BB962C8B-B14F-4D97-AF65-F5344CB8AC3E}">
        <p14:creationId xmlns:p14="http://schemas.microsoft.com/office/powerpoint/2010/main" val="97968346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Diagram&#10;&#10;Description automatically generated">
            <a:extLst>
              <a:ext uri="{FF2B5EF4-FFF2-40B4-BE49-F238E27FC236}">
                <a16:creationId xmlns:a16="http://schemas.microsoft.com/office/drawing/2014/main" id="{A7CB622D-ECF2-4E7E-8D6A-30C1A12F227C}"/>
              </a:ext>
            </a:extLst>
          </p:cNvPr>
          <p:cNvPicPr>
            <a:picLocks noChangeAspect="1"/>
          </p:cNvPicPr>
          <p:nvPr/>
        </p:nvPicPr>
        <p:blipFill rotWithShape="1">
          <a:blip r:embed="rId2">
            <a:extLst>
              <a:ext uri="{28A0092B-C50C-407E-A947-70E740481C1C}">
                <a14:useLocalDpi xmlns:a14="http://schemas.microsoft.com/office/drawing/2010/main" val="0"/>
              </a:ext>
            </a:extLst>
          </a:blip>
          <a:srcRect r="-1" b="3408"/>
          <a:stretch/>
        </p:blipFill>
        <p:spPr>
          <a:xfrm>
            <a:off x="20" y="10"/>
            <a:ext cx="12188932" cy="6857990"/>
          </a:xfrm>
          <a:prstGeom prst="rect">
            <a:avLst/>
          </a:prstGeom>
        </p:spPr>
      </p:pic>
      <p:sp>
        <p:nvSpPr>
          <p:cNvPr id="19" name="Freeform: Shape 1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480D2C-3DF5-47C2-9181-A8168611D3D7}"/>
              </a:ext>
            </a:extLst>
          </p:cNvPr>
          <p:cNvSpPr>
            <a:spLocks noGrp="1"/>
          </p:cNvSpPr>
          <p:nvPr>
            <p:ph type="title"/>
          </p:nvPr>
        </p:nvSpPr>
        <p:spPr>
          <a:xfrm>
            <a:off x="618062" y="4185749"/>
            <a:ext cx="9265771" cy="622836"/>
          </a:xfrm>
        </p:spPr>
        <p:txBody>
          <a:bodyPr vert="horz" lIns="91440" tIns="45720" rIns="91440" bIns="45720" rtlCol="0">
            <a:normAutofit/>
          </a:bodyPr>
          <a:lstStyle/>
          <a:p>
            <a:endParaRPr lang="en-US" sz="3600" kern="1200">
              <a:latin typeface="+mj-lt"/>
              <a:ea typeface="+mj-ea"/>
              <a:cs typeface="+mj-cs"/>
            </a:endParaRPr>
          </a:p>
        </p:txBody>
      </p:sp>
      <p:sp>
        <p:nvSpPr>
          <p:cNvPr id="16" name="Content Placeholder 15">
            <a:extLst>
              <a:ext uri="{FF2B5EF4-FFF2-40B4-BE49-F238E27FC236}">
                <a16:creationId xmlns:a16="http://schemas.microsoft.com/office/drawing/2014/main" id="{A11E5A88-D4CB-4869-A4D1-39C15411B280}"/>
              </a:ext>
            </a:extLst>
          </p:cNvPr>
          <p:cNvSpPr>
            <a:spLocks noGrp="1"/>
          </p:cNvSpPr>
          <p:nvPr>
            <p:ph idx="1"/>
          </p:nvPr>
        </p:nvSpPr>
        <p:spPr>
          <a:xfrm>
            <a:off x="618063" y="4856921"/>
            <a:ext cx="9565028" cy="1249240"/>
          </a:xfrm>
        </p:spPr>
        <p:txBody>
          <a:bodyPr>
            <a:normAutofit/>
          </a:bodyPr>
          <a:lstStyle/>
          <a:p>
            <a:endParaRPr lang="en-US" sz="1800"/>
          </a:p>
        </p:txBody>
      </p:sp>
    </p:spTree>
    <p:extLst>
      <p:ext uri="{BB962C8B-B14F-4D97-AF65-F5344CB8AC3E}">
        <p14:creationId xmlns:p14="http://schemas.microsoft.com/office/powerpoint/2010/main" val="14251763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imeline&#10;&#10;Description automatically generated">
            <a:extLst>
              <a:ext uri="{FF2B5EF4-FFF2-40B4-BE49-F238E27FC236}">
                <a16:creationId xmlns:a16="http://schemas.microsoft.com/office/drawing/2014/main" id="{CEE62B0A-9B5F-418E-B6ED-BFBC81D91EFE}"/>
              </a:ext>
            </a:extLst>
          </p:cNvPr>
          <p:cNvPicPr>
            <a:picLocks noChangeAspect="1"/>
          </p:cNvPicPr>
          <p:nvPr/>
        </p:nvPicPr>
        <p:blipFill rotWithShape="1">
          <a:blip r:embed="rId2">
            <a:extLst>
              <a:ext uri="{28A0092B-C50C-407E-A947-70E740481C1C}">
                <a14:useLocalDpi xmlns:a14="http://schemas.microsoft.com/office/drawing/2010/main" val="0"/>
              </a:ext>
            </a:extLst>
          </a:blip>
          <a:srcRect r="-1" b="3408"/>
          <a:stretch/>
        </p:blipFill>
        <p:spPr>
          <a:xfrm>
            <a:off x="20" y="10"/>
            <a:ext cx="12188932" cy="6857990"/>
          </a:xfrm>
          <a:prstGeom prst="rect">
            <a:avLst/>
          </a:prstGeom>
        </p:spPr>
      </p:pic>
      <p:sp>
        <p:nvSpPr>
          <p:cNvPr id="17" name="Freeform: Shape 16">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ACC451-E4C1-4D24-999F-DDEEE1DA705B}"/>
              </a:ext>
            </a:extLst>
          </p:cNvPr>
          <p:cNvSpPr>
            <a:spLocks noGrp="1"/>
          </p:cNvSpPr>
          <p:nvPr>
            <p:ph type="title"/>
          </p:nvPr>
        </p:nvSpPr>
        <p:spPr>
          <a:xfrm>
            <a:off x="618062" y="4185749"/>
            <a:ext cx="9265771" cy="622836"/>
          </a:xfrm>
        </p:spPr>
        <p:txBody>
          <a:bodyPr vert="horz" lIns="91440" tIns="45720" rIns="91440" bIns="45720" rtlCol="0">
            <a:normAutofit/>
          </a:bodyPr>
          <a:lstStyle/>
          <a:p>
            <a:endParaRPr lang="en-US" sz="3600" kern="1200">
              <a:latin typeface="+mj-lt"/>
              <a:ea typeface="+mj-ea"/>
              <a:cs typeface="+mj-cs"/>
            </a:endParaRPr>
          </a:p>
        </p:txBody>
      </p:sp>
      <p:sp>
        <p:nvSpPr>
          <p:cNvPr id="14" name="Content Placeholder 13">
            <a:extLst>
              <a:ext uri="{FF2B5EF4-FFF2-40B4-BE49-F238E27FC236}">
                <a16:creationId xmlns:a16="http://schemas.microsoft.com/office/drawing/2014/main" id="{17B4C0F5-5486-4688-8141-01E1F01204BC}"/>
              </a:ext>
            </a:extLst>
          </p:cNvPr>
          <p:cNvSpPr>
            <a:spLocks noGrp="1"/>
          </p:cNvSpPr>
          <p:nvPr>
            <p:ph idx="1"/>
          </p:nvPr>
        </p:nvSpPr>
        <p:spPr>
          <a:xfrm>
            <a:off x="618063" y="4856921"/>
            <a:ext cx="9565028" cy="1249240"/>
          </a:xfrm>
        </p:spPr>
        <p:txBody>
          <a:bodyPr>
            <a:normAutofit/>
          </a:bodyPr>
          <a:lstStyle/>
          <a:p>
            <a:endParaRPr lang="en-US" sz="1800"/>
          </a:p>
        </p:txBody>
      </p:sp>
    </p:spTree>
    <p:extLst>
      <p:ext uri="{BB962C8B-B14F-4D97-AF65-F5344CB8AC3E}">
        <p14:creationId xmlns:p14="http://schemas.microsoft.com/office/powerpoint/2010/main" val="32905940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5A129939-EBE8-497B-98BD-C75034A970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093" b="-1"/>
          <a:stretch/>
        </p:blipFill>
        <p:spPr>
          <a:xfrm>
            <a:off x="20" y="1282"/>
            <a:ext cx="12191980" cy="6856718"/>
          </a:xfrm>
          <a:prstGeom prst="rect">
            <a:avLst/>
          </a:prstGeom>
        </p:spPr>
      </p:pic>
    </p:spTree>
    <p:extLst>
      <p:ext uri="{BB962C8B-B14F-4D97-AF65-F5344CB8AC3E}">
        <p14:creationId xmlns:p14="http://schemas.microsoft.com/office/powerpoint/2010/main" val="86474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33EA-1288-49BC-BA40-C7C4666884D1}"/>
              </a:ext>
            </a:extLst>
          </p:cNvPr>
          <p:cNvSpPr>
            <a:spLocks noGrp="1"/>
          </p:cNvSpPr>
          <p:nvPr>
            <p:ph type="title"/>
          </p:nvPr>
        </p:nvSpPr>
        <p:spPr/>
        <p:txBody>
          <a:bodyPr/>
          <a:lstStyle/>
          <a:p>
            <a:endParaRPr lang="en-US"/>
          </a:p>
        </p:txBody>
      </p:sp>
      <p:pic>
        <p:nvPicPr>
          <p:cNvPr id="5" name="Content Placeholder 4" descr="Table&#10;&#10;Description automatically generated">
            <a:extLst>
              <a:ext uri="{FF2B5EF4-FFF2-40B4-BE49-F238E27FC236}">
                <a16:creationId xmlns:a16="http://schemas.microsoft.com/office/drawing/2014/main" id="{06CF7A99-0D02-444C-8331-CC8D533FF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919" y="2087586"/>
            <a:ext cx="12948193" cy="3522381"/>
          </a:xfrm>
        </p:spPr>
      </p:pic>
    </p:spTree>
    <p:extLst>
      <p:ext uri="{BB962C8B-B14F-4D97-AF65-F5344CB8AC3E}">
        <p14:creationId xmlns:p14="http://schemas.microsoft.com/office/powerpoint/2010/main" val="339026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E99B-7228-4952-8DE0-F29BD8789766}"/>
              </a:ext>
            </a:extLst>
          </p:cNvPr>
          <p:cNvSpPr>
            <a:spLocks noGrp="1"/>
          </p:cNvSpPr>
          <p:nvPr>
            <p:ph type="title"/>
          </p:nvPr>
        </p:nvSpPr>
        <p:spPr/>
        <p:txBody>
          <a:bodyPr/>
          <a:lstStyle/>
          <a:p>
            <a:r>
              <a:rPr lang="en-US" dirty="0">
                <a:solidFill>
                  <a:schemeClr val="bg1"/>
                </a:solidFill>
              </a:rPr>
              <a:t>Structure of Revelation</a:t>
            </a:r>
          </a:p>
        </p:txBody>
      </p:sp>
      <p:sp>
        <p:nvSpPr>
          <p:cNvPr id="3" name="Content Placeholder 2">
            <a:extLst>
              <a:ext uri="{FF2B5EF4-FFF2-40B4-BE49-F238E27FC236}">
                <a16:creationId xmlns:a16="http://schemas.microsoft.com/office/drawing/2014/main" id="{BF5B1DA1-5CE9-4346-9A2B-7CDCFB6B3A97}"/>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Literary structure – based on repetition of phrases such as “in the Spirit”</a:t>
            </a:r>
          </a:p>
          <a:p>
            <a:pPr marL="0" marR="0" indent="0">
              <a:lnSpc>
                <a:spcPct val="107000"/>
              </a:lnSpc>
              <a:spcBef>
                <a:spcPts val="0"/>
              </a:spcBef>
              <a:spcAft>
                <a:spcPts val="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1:9-3:22 – Christ in the Church</a:t>
            </a:r>
          </a:p>
          <a:p>
            <a:pPr marL="0" marR="0" indent="0">
              <a:lnSpc>
                <a:spcPct val="107000"/>
              </a:lnSpc>
              <a:spcBef>
                <a:spcPts val="0"/>
              </a:spcBef>
              <a:spcAft>
                <a:spcPts val="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4:1-16:21 – Christ in the Cosmos</a:t>
            </a:r>
          </a:p>
          <a:p>
            <a:pPr marL="0" marR="0" indent="0">
              <a:lnSpc>
                <a:spcPct val="107000"/>
              </a:lnSpc>
              <a:spcBef>
                <a:spcPts val="0"/>
              </a:spcBef>
              <a:spcAft>
                <a:spcPts val="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17:1-21:8 – Christ in Conquest</a:t>
            </a:r>
          </a:p>
          <a:p>
            <a:pPr marL="0" marR="0" indent="0">
              <a:lnSpc>
                <a:spcPct val="107000"/>
              </a:lnSpc>
              <a:spcBef>
                <a:spcPts val="0"/>
              </a:spcBef>
              <a:spcAft>
                <a:spcPts val="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21:10-22:5 – Christ in Consummation</a:t>
            </a:r>
          </a:p>
          <a:p>
            <a:pPr marL="0" marR="0" indent="0">
              <a:lnSpc>
                <a:spcPct val="107000"/>
              </a:lnSpc>
              <a:spcBef>
                <a:spcPts val="0"/>
              </a:spcBef>
              <a:spcAft>
                <a:spcPts val="0"/>
              </a:spcAft>
              <a:buNone/>
            </a:pP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Recapitulation of thought</a:t>
            </a:r>
          </a:p>
          <a:p>
            <a:pPr marL="0" marR="0" indent="0">
              <a:lnSpc>
                <a:spcPct val="107000"/>
              </a:lnSpc>
              <a:spcBef>
                <a:spcPts val="0"/>
              </a:spcBef>
              <a:spcAft>
                <a:spcPts val="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4-11 – 1st Account of the coming kingdom</a:t>
            </a:r>
          </a:p>
          <a:p>
            <a:pPr marL="0" marR="0" indent="0">
              <a:lnSpc>
                <a:spcPct val="107000"/>
              </a:lnSpc>
              <a:spcBef>
                <a:spcPts val="0"/>
              </a:spcBef>
              <a:spcAft>
                <a:spcPts val="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12-19 – 2nd Account of the coming kingdom</a:t>
            </a:r>
          </a:p>
          <a:p>
            <a:endParaRPr lang="en-US" dirty="0"/>
          </a:p>
        </p:txBody>
      </p:sp>
    </p:spTree>
    <p:extLst>
      <p:ext uri="{BB962C8B-B14F-4D97-AF65-F5344CB8AC3E}">
        <p14:creationId xmlns:p14="http://schemas.microsoft.com/office/powerpoint/2010/main" val="409165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E99B-7228-4952-8DE0-F29BD8789766}"/>
              </a:ext>
            </a:extLst>
          </p:cNvPr>
          <p:cNvSpPr>
            <a:spLocks noGrp="1"/>
          </p:cNvSpPr>
          <p:nvPr>
            <p:ph type="title"/>
          </p:nvPr>
        </p:nvSpPr>
        <p:spPr/>
        <p:txBody>
          <a:bodyPr/>
          <a:lstStyle/>
          <a:p>
            <a:r>
              <a:rPr lang="en-US" dirty="0">
                <a:solidFill>
                  <a:schemeClr val="bg1"/>
                </a:solidFill>
              </a:rPr>
              <a:t>Structure of Revelation</a:t>
            </a:r>
          </a:p>
        </p:txBody>
      </p:sp>
      <p:sp>
        <p:nvSpPr>
          <p:cNvPr id="3" name="Content Placeholder 2">
            <a:extLst>
              <a:ext uri="{FF2B5EF4-FFF2-40B4-BE49-F238E27FC236}">
                <a16:creationId xmlns:a16="http://schemas.microsoft.com/office/drawing/2014/main" id="{BF5B1DA1-5CE9-4346-9A2B-7CDCFB6B3A97}"/>
              </a:ext>
            </a:extLst>
          </p:cNvPr>
          <p:cNvSpPr>
            <a:spLocks noGrp="1"/>
          </p:cNvSpPr>
          <p:nvPr>
            <p:ph idx="1"/>
          </p:nvPr>
        </p:nvSpPr>
        <p:spPr>
          <a:xfrm>
            <a:off x="838200" y="1385612"/>
            <a:ext cx="10515600" cy="5028937"/>
          </a:xfrm>
        </p:spPr>
        <p:txBody>
          <a:bodyPr>
            <a:normAutofit fontScale="92500" lnSpcReduction="10000"/>
          </a:bodyPr>
          <a:lstStyle/>
          <a:p>
            <a:pPr marL="0" marR="0" indent="0">
              <a:lnSpc>
                <a:spcPct val="107000"/>
              </a:lnSpc>
              <a:spcBef>
                <a:spcPts val="0"/>
              </a:spcBef>
              <a:spcAft>
                <a:spcPts val="0"/>
              </a:spcAft>
              <a:buNone/>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 1:19 ESV Write therefore the things </a:t>
            </a:r>
            <a:r>
              <a:rPr lang="en-US"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that you have seen</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those </a:t>
            </a:r>
            <a:r>
              <a:rPr lang="en-US"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that are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those </a:t>
            </a:r>
            <a:r>
              <a:rPr lang="en-US" dirty="0">
                <a:solidFill>
                  <a:srgbClr val="FF7C80"/>
                </a:solidFill>
                <a:effectLst/>
                <a:latin typeface="Calibri" panose="020F0502020204030204" pitchFamily="34" charset="0"/>
                <a:ea typeface="Calibri" panose="020F0502020204030204" pitchFamily="34" charset="0"/>
                <a:cs typeface="Times New Roman" panose="02020603050405020304" pitchFamily="18" charset="0"/>
              </a:rPr>
              <a:t>that are to take place after this</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endPar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 1	Rev. 2-3	Rev. 4-5	Rev. 6-20	Rev. 21-22</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Past</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Present</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7C80"/>
                </a:solidFill>
                <a:effectLst/>
                <a:latin typeface="Calibri" panose="020F0502020204030204" pitchFamily="34" charset="0"/>
                <a:ea typeface="Calibri" panose="020F0502020204030204" pitchFamily="34" charset="0"/>
                <a:cs typeface="Times New Roman" panose="02020603050405020304" pitchFamily="18" charset="0"/>
              </a:rPr>
              <a:t>Future</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4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heaven</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highlight>
                  <a:srgbClr val="800000"/>
                </a:highlight>
                <a:latin typeface="Calibri" panose="020F0502020204030204" pitchFamily="34" charset="0"/>
                <a:ea typeface="Calibri" panose="020F0502020204030204" pitchFamily="34" charset="0"/>
                <a:cs typeface="Times New Roman" panose="02020603050405020304" pitchFamily="18" charset="0"/>
              </a:rPr>
              <a:t>earth</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heaven</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highlight>
                  <a:srgbClr val="800000"/>
                </a:highlight>
                <a:latin typeface="Calibri" panose="020F0502020204030204" pitchFamily="34" charset="0"/>
                <a:ea typeface="Calibri" panose="020F0502020204030204" pitchFamily="34" charset="0"/>
                <a:cs typeface="Times New Roman" panose="02020603050405020304" pitchFamily="18" charset="0"/>
              </a:rPr>
              <a:t>earth</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heaven</a:t>
            </a:r>
          </a:p>
          <a:p>
            <a:pPr marL="0" marR="0" indent="0">
              <a:lnSpc>
                <a:spcPct val="107000"/>
              </a:lnSpc>
              <a:spcBef>
                <a:spcPts val="0"/>
              </a:spcBef>
              <a:spcAft>
                <a:spcPts val="800"/>
              </a:spcAft>
              <a:buNone/>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1:1-8 – Epistolary Prologue</a:t>
            </a:r>
          </a:p>
          <a:p>
            <a:pPr marL="0" marR="0" indent="0">
              <a:lnSpc>
                <a:spcPct val="107000"/>
              </a:lnSpc>
              <a:spcBef>
                <a:spcPts val="0"/>
              </a:spcBef>
              <a:spcAft>
                <a:spcPts val="80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1:9-22:5 – Vision Reports</a:t>
            </a:r>
          </a:p>
          <a:p>
            <a:pPr marL="0" marR="0" indent="0">
              <a:lnSpc>
                <a:spcPct val="107000"/>
              </a:lnSpc>
              <a:spcBef>
                <a:spcPts val="0"/>
              </a:spcBef>
              <a:spcAft>
                <a:spcPts val="80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1:9-3:22 – Inaugural Vision</a:t>
            </a:r>
          </a:p>
          <a:p>
            <a:pPr marL="0" marR="0" indent="0">
              <a:lnSpc>
                <a:spcPct val="107000"/>
              </a:lnSpc>
              <a:spcBef>
                <a:spcPts val="0"/>
              </a:spcBef>
              <a:spcAft>
                <a:spcPts val="80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4:1-22:5 – Apocalyptic Visions</a:t>
            </a:r>
          </a:p>
          <a:p>
            <a:pPr marL="0" marR="0" indent="0">
              <a:lnSpc>
                <a:spcPct val="107000"/>
              </a:lnSpc>
              <a:spcBef>
                <a:spcPts val="0"/>
              </a:spcBef>
              <a:spcAft>
                <a:spcPts val="800"/>
              </a:spcAft>
              <a:buNone/>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22:6-21 – Epistolary Epilogue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7EB600C7-B390-4F20-AE14-F8B67897055E}"/>
              </a:ext>
            </a:extLst>
          </p:cNvPr>
          <p:cNvCxnSpPr>
            <a:cxnSpLocks/>
          </p:cNvCxnSpPr>
          <p:nvPr/>
        </p:nvCxnSpPr>
        <p:spPr>
          <a:xfrm>
            <a:off x="5486400" y="3272590"/>
            <a:ext cx="4576583" cy="0"/>
          </a:xfrm>
          <a:prstGeom prst="straightConnector1">
            <a:avLst/>
          </a:prstGeom>
          <a:ln w="38100">
            <a:solidFill>
              <a:srgbClr val="FF7C8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401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1014</Words>
  <Application>Microsoft Office PowerPoint</Application>
  <PresentationFormat>Widescreen</PresentationFormat>
  <Paragraphs>98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EB Garamond</vt:lpstr>
      <vt:lpstr>Titillium Web</vt:lpstr>
      <vt:lpstr>Office Theme</vt:lpstr>
      <vt:lpstr>The Second Coming</vt:lpstr>
      <vt:lpstr>PowerPoint Presentation</vt:lpstr>
      <vt:lpstr>PowerPoint Presentation</vt:lpstr>
      <vt:lpstr>PowerPoint Presentation</vt:lpstr>
      <vt:lpstr>PowerPoint Presentation</vt:lpstr>
      <vt:lpstr>PowerPoint Presentation</vt:lpstr>
      <vt:lpstr>PowerPoint Presentation</vt:lpstr>
      <vt:lpstr>Structure of Revelation</vt:lpstr>
      <vt:lpstr>Structure of Revelation</vt:lpstr>
      <vt:lpstr>Interpreting Revelation</vt:lpstr>
      <vt:lpstr>Interpreting Revelation</vt:lpstr>
      <vt:lpstr>Interpreting Revelation</vt:lpstr>
      <vt:lpstr>Interpreting Revelation</vt:lpstr>
      <vt:lpstr>PowerPoint Presentation</vt:lpstr>
      <vt:lpstr>Interpreting Revelation</vt:lpstr>
      <vt:lpstr>Interpreting Revelation</vt:lpstr>
      <vt:lpstr>Interpreting Revelation</vt:lpstr>
      <vt:lpstr>PowerPoint Presentation</vt:lpstr>
      <vt:lpstr>PowerPoint Presentation</vt:lpstr>
      <vt:lpstr>PowerPoint Presentation</vt:lpstr>
      <vt:lpstr>PowerPoint Presentation</vt:lpstr>
      <vt:lpstr>Interpreting Revelation</vt:lpstr>
      <vt:lpstr>The Second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Coming</dc:title>
  <dc:creator>Nathanael King</dc:creator>
  <cp:lastModifiedBy>Nathanael King</cp:lastModifiedBy>
  <cp:revision>3</cp:revision>
  <dcterms:created xsi:type="dcterms:W3CDTF">2021-12-05T09:42:31Z</dcterms:created>
  <dcterms:modified xsi:type="dcterms:W3CDTF">2021-12-12T10:12:20Z</dcterms:modified>
</cp:coreProperties>
</file>