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64" r:id="rId3"/>
    <p:sldId id="257" r:id="rId4"/>
    <p:sldId id="260" r:id="rId5"/>
    <p:sldId id="258" r:id="rId6"/>
    <p:sldId id="273" r:id="rId7"/>
    <p:sldId id="270" r:id="rId8"/>
    <p:sldId id="277" r:id="rId9"/>
    <p:sldId id="283" r:id="rId10"/>
    <p:sldId id="284" r:id="rId11"/>
    <p:sldId id="285" r:id="rId12"/>
    <p:sldId id="286" r:id="rId13"/>
    <p:sldId id="287" r:id="rId14"/>
    <p:sldId id="289" r:id="rId15"/>
    <p:sldId id="290" r:id="rId16"/>
    <p:sldId id="29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5" autoAdjust="0"/>
    <p:restoredTop sz="94660"/>
  </p:normalViewPr>
  <p:slideViewPr>
    <p:cSldViewPr snapToGrid="0">
      <p:cViewPr varScale="1">
        <p:scale>
          <a:sx n="111" d="100"/>
          <a:sy n="111" d="100"/>
        </p:scale>
        <p:origin x="440"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2E0E1-7D0F-4C65-88C8-CE21250BCD6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FE80C2C-8621-4388-ADB1-A21FCEF4C84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5650A2C-172A-4BE7-96C1-476E802E684C}"/>
              </a:ext>
            </a:extLst>
          </p:cNvPr>
          <p:cNvSpPr>
            <a:spLocks noGrp="1"/>
          </p:cNvSpPr>
          <p:nvPr>
            <p:ph type="dt" sz="half" idx="10"/>
          </p:nvPr>
        </p:nvSpPr>
        <p:spPr/>
        <p:txBody>
          <a:bodyPr/>
          <a:lstStyle/>
          <a:p>
            <a:fld id="{66070D43-8E75-49BF-B867-3668A2DEF1C7}" type="datetimeFigureOut">
              <a:rPr lang="en-US" smtClean="0"/>
              <a:t>12/18/21</a:t>
            </a:fld>
            <a:endParaRPr lang="en-US"/>
          </a:p>
        </p:txBody>
      </p:sp>
      <p:sp>
        <p:nvSpPr>
          <p:cNvPr id="5" name="Footer Placeholder 4">
            <a:extLst>
              <a:ext uri="{FF2B5EF4-FFF2-40B4-BE49-F238E27FC236}">
                <a16:creationId xmlns:a16="http://schemas.microsoft.com/office/drawing/2014/main" id="{733D7578-31C9-475D-869B-E10231D823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9029A2-2BC9-4794-BBA9-7191900084A3}"/>
              </a:ext>
            </a:extLst>
          </p:cNvPr>
          <p:cNvSpPr>
            <a:spLocks noGrp="1"/>
          </p:cNvSpPr>
          <p:nvPr>
            <p:ph type="sldNum" sz="quarter" idx="12"/>
          </p:nvPr>
        </p:nvSpPr>
        <p:spPr/>
        <p:txBody>
          <a:bodyPr/>
          <a:lstStyle/>
          <a:p>
            <a:fld id="{C16E1F79-779C-4EB1-BCFD-F581A25BE833}" type="slidenum">
              <a:rPr lang="en-US" smtClean="0"/>
              <a:t>‹#›</a:t>
            </a:fld>
            <a:endParaRPr lang="en-US"/>
          </a:p>
        </p:txBody>
      </p:sp>
    </p:spTree>
    <p:extLst>
      <p:ext uri="{BB962C8B-B14F-4D97-AF65-F5344CB8AC3E}">
        <p14:creationId xmlns:p14="http://schemas.microsoft.com/office/powerpoint/2010/main" val="3071155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59C74-9A97-4D89-B4CC-7EEA02B8903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95876C3-A616-4E85-BA13-15F6922FEBC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56370A-6A0A-46E1-B48D-F147CCD89C50}"/>
              </a:ext>
            </a:extLst>
          </p:cNvPr>
          <p:cNvSpPr>
            <a:spLocks noGrp="1"/>
          </p:cNvSpPr>
          <p:nvPr>
            <p:ph type="dt" sz="half" idx="10"/>
          </p:nvPr>
        </p:nvSpPr>
        <p:spPr/>
        <p:txBody>
          <a:bodyPr/>
          <a:lstStyle/>
          <a:p>
            <a:fld id="{66070D43-8E75-49BF-B867-3668A2DEF1C7}" type="datetimeFigureOut">
              <a:rPr lang="en-US" smtClean="0"/>
              <a:t>12/18/21</a:t>
            </a:fld>
            <a:endParaRPr lang="en-US"/>
          </a:p>
        </p:txBody>
      </p:sp>
      <p:sp>
        <p:nvSpPr>
          <p:cNvPr id="5" name="Footer Placeholder 4">
            <a:extLst>
              <a:ext uri="{FF2B5EF4-FFF2-40B4-BE49-F238E27FC236}">
                <a16:creationId xmlns:a16="http://schemas.microsoft.com/office/drawing/2014/main" id="{0959A94C-96F0-46ED-A6D2-28403339AF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AD8FF8-1151-4CCC-937E-F858D85FD071}"/>
              </a:ext>
            </a:extLst>
          </p:cNvPr>
          <p:cNvSpPr>
            <a:spLocks noGrp="1"/>
          </p:cNvSpPr>
          <p:nvPr>
            <p:ph type="sldNum" sz="quarter" idx="12"/>
          </p:nvPr>
        </p:nvSpPr>
        <p:spPr/>
        <p:txBody>
          <a:bodyPr/>
          <a:lstStyle/>
          <a:p>
            <a:fld id="{C16E1F79-779C-4EB1-BCFD-F581A25BE833}" type="slidenum">
              <a:rPr lang="en-US" smtClean="0"/>
              <a:t>‹#›</a:t>
            </a:fld>
            <a:endParaRPr lang="en-US"/>
          </a:p>
        </p:txBody>
      </p:sp>
    </p:spTree>
    <p:extLst>
      <p:ext uri="{BB962C8B-B14F-4D97-AF65-F5344CB8AC3E}">
        <p14:creationId xmlns:p14="http://schemas.microsoft.com/office/powerpoint/2010/main" val="42309584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DFD7499-86F1-450F-8A69-547015CA113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3931A0F-CF12-430B-B45A-52B8560E3EF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97F3AD-FE5B-48E8-A2B0-1C21F449AB07}"/>
              </a:ext>
            </a:extLst>
          </p:cNvPr>
          <p:cNvSpPr>
            <a:spLocks noGrp="1"/>
          </p:cNvSpPr>
          <p:nvPr>
            <p:ph type="dt" sz="half" idx="10"/>
          </p:nvPr>
        </p:nvSpPr>
        <p:spPr/>
        <p:txBody>
          <a:bodyPr/>
          <a:lstStyle/>
          <a:p>
            <a:fld id="{66070D43-8E75-49BF-B867-3668A2DEF1C7}" type="datetimeFigureOut">
              <a:rPr lang="en-US" smtClean="0"/>
              <a:t>12/18/21</a:t>
            </a:fld>
            <a:endParaRPr lang="en-US"/>
          </a:p>
        </p:txBody>
      </p:sp>
      <p:sp>
        <p:nvSpPr>
          <p:cNvPr id="5" name="Footer Placeholder 4">
            <a:extLst>
              <a:ext uri="{FF2B5EF4-FFF2-40B4-BE49-F238E27FC236}">
                <a16:creationId xmlns:a16="http://schemas.microsoft.com/office/drawing/2014/main" id="{7A6B62FB-A5DD-416F-8C76-6949A69A35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D007C9-679D-44AA-B381-601C14592192}"/>
              </a:ext>
            </a:extLst>
          </p:cNvPr>
          <p:cNvSpPr>
            <a:spLocks noGrp="1"/>
          </p:cNvSpPr>
          <p:nvPr>
            <p:ph type="sldNum" sz="quarter" idx="12"/>
          </p:nvPr>
        </p:nvSpPr>
        <p:spPr/>
        <p:txBody>
          <a:bodyPr/>
          <a:lstStyle/>
          <a:p>
            <a:fld id="{C16E1F79-779C-4EB1-BCFD-F581A25BE833}" type="slidenum">
              <a:rPr lang="en-US" smtClean="0"/>
              <a:t>‹#›</a:t>
            </a:fld>
            <a:endParaRPr lang="en-US"/>
          </a:p>
        </p:txBody>
      </p:sp>
    </p:spTree>
    <p:extLst>
      <p:ext uri="{BB962C8B-B14F-4D97-AF65-F5344CB8AC3E}">
        <p14:creationId xmlns:p14="http://schemas.microsoft.com/office/powerpoint/2010/main" val="4214486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7EE38-24AE-4899-808A-0665FC51211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EB09AC9-24AF-4A47-A36B-B1CABC0F074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185656-3FF0-4D9B-A98F-9AB75827BAC5}"/>
              </a:ext>
            </a:extLst>
          </p:cNvPr>
          <p:cNvSpPr>
            <a:spLocks noGrp="1"/>
          </p:cNvSpPr>
          <p:nvPr>
            <p:ph type="dt" sz="half" idx="10"/>
          </p:nvPr>
        </p:nvSpPr>
        <p:spPr/>
        <p:txBody>
          <a:bodyPr/>
          <a:lstStyle/>
          <a:p>
            <a:fld id="{66070D43-8E75-49BF-B867-3668A2DEF1C7}" type="datetimeFigureOut">
              <a:rPr lang="en-US" smtClean="0"/>
              <a:t>12/18/21</a:t>
            </a:fld>
            <a:endParaRPr lang="en-US"/>
          </a:p>
        </p:txBody>
      </p:sp>
      <p:sp>
        <p:nvSpPr>
          <p:cNvPr id="5" name="Footer Placeholder 4">
            <a:extLst>
              <a:ext uri="{FF2B5EF4-FFF2-40B4-BE49-F238E27FC236}">
                <a16:creationId xmlns:a16="http://schemas.microsoft.com/office/drawing/2014/main" id="{6265DD7C-78E7-42D8-A3D3-DD3564A10A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6CC43E-019F-4A86-AAE2-65EC0D743F60}"/>
              </a:ext>
            </a:extLst>
          </p:cNvPr>
          <p:cNvSpPr>
            <a:spLocks noGrp="1"/>
          </p:cNvSpPr>
          <p:nvPr>
            <p:ph type="sldNum" sz="quarter" idx="12"/>
          </p:nvPr>
        </p:nvSpPr>
        <p:spPr/>
        <p:txBody>
          <a:bodyPr/>
          <a:lstStyle/>
          <a:p>
            <a:fld id="{C16E1F79-779C-4EB1-BCFD-F581A25BE833}" type="slidenum">
              <a:rPr lang="en-US" smtClean="0"/>
              <a:t>‹#›</a:t>
            </a:fld>
            <a:endParaRPr lang="en-US"/>
          </a:p>
        </p:txBody>
      </p:sp>
    </p:spTree>
    <p:extLst>
      <p:ext uri="{BB962C8B-B14F-4D97-AF65-F5344CB8AC3E}">
        <p14:creationId xmlns:p14="http://schemas.microsoft.com/office/powerpoint/2010/main" val="2705882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0AAF7-A19D-46B2-8872-A47BEC62354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FEA670C-37E2-4DB7-AD5B-2BDBB854906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F41DB53-68F6-458C-A947-AE0EACA5E724}"/>
              </a:ext>
            </a:extLst>
          </p:cNvPr>
          <p:cNvSpPr>
            <a:spLocks noGrp="1"/>
          </p:cNvSpPr>
          <p:nvPr>
            <p:ph type="dt" sz="half" idx="10"/>
          </p:nvPr>
        </p:nvSpPr>
        <p:spPr/>
        <p:txBody>
          <a:bodyPr/>
          <a:lstStyle/>
          <a:p>
            <a:fld id="{66070D43-8E75-49BF-B867-3668A2DEF1C7}" type="datetimeFigureOut">
              <a:rPr lang="en-US" smtClean="0"/>
              <a:t>12/18/21</a:t>
            </a:fld>
            <a:endParaRPr lang="en-US"/>
          </a:p>
        </p:txBody>
      </p:sp>
      <p:sp>
        <p:nvSpPr>
          <p:cNvPr id="5" name="Footer Placeholder 4">
            <a:extLst>
              <a:ext uri="{FF2B5EF4-FFF2-40B4-BE49-F238E27FC236}">
                <a16:creationId xmlns:a16="http://schemas.microsoft.com/office/drawing/2014/main" id="{3D0118E6-D1B7-4685-A8EB-6F95547EDB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6A9F1C-0359-479F-B03B-829BE76FBC38}"/>
              </a:ext>
            </a:extLst>
          </p:cNvPr>
          <p:cNvSpPr>
            <a:spLocks noGrp="1"/>
          </p:cNvSpPr>
          <p:nvPr>
            <p:ph type="sldNum" sz="quarter" idx="12"/>
          </p:nvPr>
        </p:nvSpPr>
        <p:spPr/>
        <p:txBody>
          <a:bodyPr/>
          <a:lstStyle/>
          <a:p>
            <a:fld id="{C16E1F79-779C-4EB1-BCFD-F581A25BE833}" type="slidenum">
              <a:rPr lang="en-US" smtClean="0"/>
              <a:t>‹#›</a:t>
            </a:fld>
            <a:endParaRPr lang="en-US"/>
          </a:p>
        </p:txBody>
      </p:sp>
    </p:spTree>
    <p:extLst>
      <p:ext uri="{BB962C8B-B14F-4D97-AF65-F5344CB8AC3E}">
        <p14:creationId xmlns:p14="http://schemas.microsoft.com/office/powerpoint/2010/main" val="6301078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ECB70-C8E5-498A-9DA0-CFAF996D4C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00DAC3C-9B19-43F0-966F-9607854B858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42760E-C22B-4BDA-AD37-7D72A5E13B4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F810FA-940C-42A4-8BD0-FA9E1A6224B1}"/>
              </a:ext>
            </a:extLst>
          </p:cNvPr>
          <p:cNvSpPr>
            <a:spLocks noGrp="1"/>
          </p:cNvSpPr>
          <p:nvPr>
            <p:ph type="dt" sz="half" idx="10"/>
          </p:nvPr>
        </p:nvSpPr>
        <p:spPr/>
        <p:txBody>
          <a:bodyPr/>
          <a:lstStyle/>
          <a:p>
            <a:fld id="{66070D43-8E75-49BF-B867-3668A2DEF1C7}" type="datetimeFigureOut">
              <a:rPr lang="en-US" smtClean="0"/>
              <a:t>12/18/21</a:t>
            </a:fld>
            <a:endParaRPr lang="en-US"/>
          </a:p>
        </p:txBody>
      </p:sp>
      <p:sp>
        <p:nvSpPr>
          <p:cNvPr id="6" name="Footer Placeholder 5">
            <a:extLst>
              <a:ext uri="{FF2B5EF4-FFF2-40B4-BE49-F238E27FC236}">
                <a16:creationId xmlns:a16="http://schemas.microsoft.com/office/drawing/2014/main" id="{6674B8B3-58E5-4FC9-B0B6-8B2A64EED6B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4E93C8-EC64-4582-8ACE-C9A174E667A6}"/>
              </a:ext>
            </a:extLst>
          </p:cNvPr>
          <p:cNvSpPr>
            <a:spLocks noGrp="1"/>
          </p:cNvSpPr>
          <p:nvPr>
            <p:ph type="sldNum" sz="quarter" idx="12"/>
          </p:nvPr>
        </p:nvSpPr>
        <p:spPr/>
        <p:txBody>
          <a:bodyPr/>
          <a:lstStyle/>
          <a:p>
            <a:fld id="{C16E1F79-779C-4EB1-BCFD-F581A25BE833}" type="slidenum">
              <a:rPr lang="en-US" smtClean="0"/>
              <a:t>‹#›</a:t>
            </a:fld>
            <a:endParaRPr lang="en-US"/>
          </a:p>
        </p:txBody>
      </p:sp>
    </p:spTree>
    <p:extLst>
      <p:ext uri="{BB962C8B-B14F-4D97-AF65-F5344CB8AC3E}">
        <p14:creationId xmlns:p14="http://schemas.microsoft.com/office/powerpoint/2010/main" val="1680264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1AD6C-220C-43B1-B103-CFAAA4D3BF7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39C1D43-2037-47E8-BDC7-362D27BFAB6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FA39B5C-7749-4BDA-85E2-85ACF94E3EC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3758FB8-537D-4DED-9747-E89722BDDE3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0013959-02A7-49A8-B952-5EC58EF6E54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D0360D8-C9FD-40CA-AB13-B959982F5F58}"/>
              </a:ext>
            </a:extLst>
          </p:cNvPr>
          <p:cNvSpPr>
            <a:spLocks noGrp="1"/>
          </p:cNvSpPr>
          <p:nvPr>
            <p:ph type="dt" sz="half" idx="10"/>
          </p:nvPr>
        </p:nvSpPr>
        <p:spPr/>
        <p:txBody>
          <a:bodyPr/>
          <a:lstStyle/>
          <a:p>
            <a:fld id="{66070D43-8E75-49BF-B867-3668A2DEF1C7}" type="datetimeFigureOut">
              <a:rPr lang="en-US" smtClean="0"/>
              <a:t>12/18/21</a:t>
            </a:fld>
            <a:endParaRPr lang="en-US"/>
          </a:p>
        </p:txBody>
      </p:sp>
      <p:sp>
        <p:nvSpPr>
          <p:cNvPr id="8" name="Footer Placeholder 7">
            <a:extLst>
              <a:ext uri="{FF2B5EF4-FFF2-40B4-BE49-F238E27FC236}">
                <a16:creationId xmlns:a16="http://schemas.microsoft.com/office/drawing/2014/main" id="{FCD5E03D-86FE-454E-A1C4-3637F9A5114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3AD6B89-B008-442C-8BDB-32FECD6706CC}"/>
              </a:ext>
            </a:extLst>
          </p:cNvPr>
          <p:cNvSpPr>
            <a:spLocks noGrp="1"/>
          </p:cNvSpPr>
          <p:nvPr>
            <p:ph type="sldNum" sz="quarter" idx="12"/>
          </p:nvPr>
        </p:nvSpPr>
        <p:spPr/>
        <p:txBody>
          <a:bodyPr/>
          <a:lstStyle/>
          <a:p>
            <a:fld id="{C16E1F79-779C-4EB1-BCFD-F581A25BE833}" type="slidenum">
              <a:rPr lang="en-US" smtClean="0"/>
              <a:t>‹#›</a:t>
            </a:fld>
            <a:endParaRPr lang="en-US"/>
          </a:p>
        </p:txBody>
      </p:sp>
    </p:spTree>
    <p:extLst>
      <p:ext uri="{BB962C8B-B14F-4D97-AF65-F5344CB8AC3E}">
        <p14:creationId xmlns:p14="http://schemas.microsoft.com/office/powerpoint/2010/main" val="2346416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198CC-866C-447E-8A67-131894E3FE4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E83EC97-47B2-4CF0-BC6C-6EB6E85BC3D8}"/>
              </a:ext>
            </a:extLst>
          </p:cNvPr>
          <p:cNvSpPr>
            <a:spLocks noGrp="1"/>
          </p:cNvSpPr>
          <p:nvPr>
            <p:ph type="dt" sz="half" idx="10"/>
          </p:nvPr>
        </p:nvSpPr>
        <p:spPr/>
        <p:txBody>
          <a:bodyPr/>
          <a:lstStyle/>
          <a:p>
            <a:fld id="{66070D43-8E75-49BF-B867-3668A2DEF1C7}" type="datetimeFigureOut">
              <a:rPr lang="en-US" smtClean="0"/>
              <a:t>12/18/21</a:t>
            </a:fld>
            <a:endParaRPr lang="en-US"/>
          </a:p>
        </p:txBody>
      </p:sp>
      <p:sp>
        <p:nvSpPr>
          <p:cNvPr id="4" name="Footer Placeholder 3">
            <a:extLst>
              <a:ext uri="{FF2B5EF4-FFF2-40B4-BE49-F238E27FC236}">
                <a16:creationId xmlns:a16="http://schemas.microsoft.com/office/drawing/2014/main" id="{AB5B8286-E9F5-45E8-BDE7-6495048E2CE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D1FC881-2470-487E-A4DF-B91EB58125AF}"/>
              </a:ext>
            </a:extLst>
          </p:cNvPr>
          <p:cNvSpPr>
            <a:spLocks noGrp="1"/>
          </p:cNvSpPr>
          <p:nvPr>
            <p:ph type="sldNum" sz="quarter" idx="12"/>
          </p:nvPr>
        </p:nvSpPr>
        <p:spPr/>
        <p:txBody>
          <a:bodyPr/>
          <a:lstStyle/>
          <a:p>
            <a:fld id="{C16E1F79-779C-4EB1-BCFD-F581A25BE833}" type="slidenum">
              <a:rPr lang="en-US" smtClean="0"/>
              <a:t>‹#›</a:t>
            </a:fld>
            <a:endParaRPr lang="en-US"/>
          </a:p>
        </p:txBody>
      </p:sp>
    </p:spTree>
    <p:extLst>
      <p:ext uri="{BB962C8B-B14F-4D97-AF65-F5344CB8AC3E}">
        <p14:creationId xmlns:p14="http://schemas.microsoft.com/office/powerpoint/2010/main" val="3354865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82E29C9-A58C-43B8-BABF-9A019FC82AEF}"/>
              </a:ext>
            </a:extLst>
          </p:cNvPr>
          <p:cNvSpPr>
            <a:spLocks noGrp="1"/>
          </p:cNvSpPr>
          <p:nvPr>
            <p:ph type="dt" sz="half" idx="10"/>
          </p:nvPr>
        </p:nvSpPr>
        <p:spPr/>
        <p:txBody>
          <a:bodyPr/>
          <a:lstStyle/>
          <a:p>
            <a:fld id="{66070D43-8E75-49BF-B867-3668A2DEF1C7}" type="datetimeFigureOut">
              <a:rPr lang="en-US" smtClean="0"/>
              <a:t>12/18/21</a:t>
            </a:fld>
            <a:endParaRPr lang="en-US"/>
          </a:p>
        </p:txBody>
      </p:sp>
      <p:sp>
        <p:nvSpPr>
          <p:cNvPr id="3" name="Footer Placeholder 2">
            <a:extLst>
              <a:ext uri="{FF2B5EF4-FFF2-40B4-BE49-F238E27FC236}">
                <a16:creationId xmlns:a16="http://schemas.microsoft.com/office/drawing/2014/main" id="{5E16DE4E-FC21-4C7A-9C73-1299D9FC6A2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B14A71D-9005-4518-A9A5-09C964F8F336}"/>
              </a:ext>
            </a:extLst>
          </p:cNvPr>
          <p:cNvSpPr>
            <a:spLocks noGrp="1"/>
          </p:cNvSpPr>
          <p:nvPr>
            <p:ph type="sldNum" sz="quarter" idx="12"/>
          </p:nvPr>
        </p:nvSpPr>
        <p:spPr/>
        <p:txBody>
          <a:bodyPr/>
          <a:lstStyle/>
          <a:p>
            <a:fld id="{C16E1F79-779C-4EB1-BCFD-F581A25BE833}" type="slidenum">
              <a:rPr lang="en-US" smtClean="0"/>
              <a:t>‹#›</a:t>
            </a:fld>
            <a:endParaRPr lang="en-US"/>
          </a:p>
        </p:txBody>
      </p:sp>
    </p:spTree>
    <p:extLst>
      <p:ext uri="{BB962C8B-B14F-4D97-AF65-F5344CB8AC3E}">
        <p14:creationId xmlns:p14="http://schemas.microsoft.com/office/powerpoint/2010/main" val="2179489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48D9E-79AD-4871-8298-EA84A794B46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798E278-24DE-47E1-A943-BB5E5898DD1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7E20EFF-F4EF-452B-8CED-E42DFC958B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1EF770-3E07-4036-A4B4-1BAA510C3780}"/>
              </a:ext>
            </a:extLst>
          </p:cNvPr>
          <p:cNvSpPr>
            <a:spLocks noGrp="1"/>
          </p:cNvSpPr>
          <p:nvPr>
            <p:ph type="dt" sz="half" idx="10"/>
          </p:nvPr>
        </p:nvSpPr>
        <p:spPr/>
        <p:txBody>
          <a:bodyPr/>
          <a:lstStyle/>
          <a:p>
            <a:fld id="{66070D43-8E75-49BF-B867-3668A2DEF1C7}" type="datetimeFigureOut">
              <a:rPr lang="en-US" smtClean="0"/>
              <a:t>12/18/21</a:t>
            </a:fld>
            <a:endParaRPr lang="en-US"/>
          </a:p>
        </p:txBody>
      </p:sp>
      <p:sp>
        <p:nvSpPr>
          <p:cNvPr id="6" name="Footer Placeholder 5">
            <a:extLst>
              <a:ext uri="{FF2B5EF4-FFF2-40B4-BE49-F238E27FC236}">
                <a16:creationId xmlns:a16="http://schemas.microsoft.com/office/drawing/2014/main" id="{166E671F-9AAD-4D69-9DFF-300EC92BC6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ADDCE79-9BBD-4668-869E-9B05D6CFDF37}"/>
              </a:ext>
            </a:extLst>
          </p:cNvPr>
          <p:cNvSpPr>
            <a:spLocks noGrp="1"/>
          </p:cNvSpPr>
          <p:nvPr>
            <p:ph type="sldNum" sz="quarter" idx="12"/>
          </p:nvPr>
        </p:nvSpPr>
        <p:spPr/>
        <p:txBody>
          <a:bodyPr/>
          <a:lstStyle/>
          <a:p>
            <a:fld id="{C16E1F79-779C-4EB1-BCFD-F581A25BE833}" type="slidenum">
              <a:rPr lang="en-US" smtClean="0"/>
              <a:t>‹#›</a:t>
            </a:fld>
            <a:endParaRPr lang="en-US"/>
          </a:p>
        </p:txBody>
      </p:sp>
    </p:spTree>
    <p:extLst>
      <p:ext uri="{BB962C8B-B14F-4D97-AF65-F5344CB8AC3E}">
        <p14:creationId xmlns:p14="http://schemas.microsoft.com/office/powerpoint/2010/main" val="3535714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98244-C294-46C0-B398-E2613BED7E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5AACFAB-DA67-40FC-8488-13772593A4A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D7FE962-3F4F-4BE1-9223-D81D53AD2A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3D2E43-1DD3-4AA3-A24D-24CE857552EE}"/>
              </a:ext>
            </a:extLst>
          </p:cNvPr>
          <p:cNvSpPr>
            <a:spLocks noGrp="1"/>
          </p:cNvSpPr>
          <p:nvPr>
            <p:ph type="dt" sz="half" idx="10"/>
          </p:nvPr>
        </p:nvSpPr>
        <p:spPr/>
        <p:txBody>
          <a:bodyPr/>
          <a:lstStyle/>
          <a:p>
            <a:fld id="{66070D43-8E75-49BF-B867-3668A2DEF1C7}" type="datetimeFigureOut">
              <a:rPr lang="en-US" smtClean="0"/>
              <a:t>12/18/21</a:t>
            </a:fld>
            <a:endParaRPr lang="en-US"/>
          </a:p>
        </p:txBody>
      </p:sp>
      <p:sp>
        <p:nvSpPr>
          <p:cNvPr id="6" name="Footer Placeholder 5">
            <a:extLst>
              <a:ext uri="{FF2B5EF4-FFF2-40B4-BE49-F238E27FC236}">
                <a16:creationId xmlns:a16="http://schemas.microsoft.com/office/drawing/2014/main" id="{FC47840B-21C9-4983-9223-376720535A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C5A37F-770E-4FAE-8213-BCB10D5CCA39}"/>
              </a:ext>
            </a:extLst>
          </p:cNvPr>
          <p:cNvSpPr>
            <a:spLocks noGrp="1"/>
          </p:cNvSpPr>
          <p:nvPr>
            <p:ph type="sldNum" sz="quarter" idx="12"/>
          </p:nvPr>
        </p:nvSpPr>
        <p:spPr/>
        <p:txBody>
          <a:bodyPr/>
          <a:lstStyle/>
          <a:p>
            <a:fld id="{C16E1F79-779C-4EB1-BCFD-F581A25BE833}" type="slidenum">
              <a:rPr lang="en-US" smtClean="0"/>
              <a:t>‹#›</a:t>
            </a:fld>
            <a:endParaRPr lang="en-US"/>
          </a:p>
        </p:txBody>
      </p:sp>
    </p:spTree>
    <p:extLst>
      <p:ext uri="{BB962C8B-B14F-4D97-AF65-F5344CB8AC3E}">
        <p14:creationId xmlns:p14="http://schemas.microsoft.com/office/powerpoint/2010/main" val="4038355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1BC2141-57D6-454D-85B3-375FC552C79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BE0B6CC-F090-42EA-9CA3-62A2D2DEFEE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1DC18B-FEBB-46C9-AB38-DBF2E20C2ED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070D43-8E75-49BF-B867-3668A2DEF1C7}" type="datetimeFigureOut">
              <a:rPr lang="en-US" smtClean="0"/>
              <a:t>12/18/21</a:t>
            </a:fld>
            <a:endParaRPr lang="en-US"/>
          </a:p>
        </p:txBody>
      </p:sp>
      <p:sp>
        <p:nvSpPr>
          <p:cNvPr id="5" name="Footer Placeholder 4">
            <a:extLst>
              <a:ext uri="{FF2B5EF4-FFF2-40B4-BE49-F238E27FC236}">
                <a16:creationId xmlns:a16="http://schemas.microsoft.com/office/drawing/2014/main" id="{F58B37C8-249C-4E4F-A42C-77D271BC4F1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6FD05D6-1E65-40C8-90A3-5BE3F69344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6E1F79-779C-4EB1-BCFD-F581A25BE833}" type="slidenum">
              <a:rPr lang="en-US" smtClean="0"/>
              <a:t>‹#›</a:t>
            </a:fld>
            <a:endParaRPr lang="en-US"/>
          </a:p>
        </p:txBody>
      </p:sp>
    </p:spTree>
    <p:extLst>
      <p:ext uri="{BB962C8B-B14F-4D97-AF65-F5344CB8AC3E}">
        <p14:creationId xmlns:p14="http://schemas.microsoft.com/office/powerpoint/2010/main" val="41166796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Clouds in sky">
            <a:extLst>
              <a:ext uri="{FF2B5EF4-FFF2-40B4-BE49-F238E27FC236}">
                <a16:creationId xmlns:a16="http://schemas.microsoft.com/office/drawing/2014/main" id="{24A071C0-0D39-404A-B3AE-1EA979E3E29B}"/>
              </a:ext>
            </a:extLst>
          </p:cNvPr>
          <p:cNvPicPr>
            <a:picLocks noChangeAspect="1"/>
          </p:cNvPicPr>
          <p:nvPr/>
        </p:nvPicPr>
        <p:blipFill rotWithShape="1">
          <a:blip r:embed="rId2"/>
          <a:srcRect t="25000"/>
          <a:stretch/>
        </p:blipFill>
        <p:spPr>
          <a:xfrm>
            <a:off x="-3047" y="10"/>
            <a:ext cx="12191999" cy="6857990"/>
          </a:xfrm>
          <a:prstGeom prst="rect">
            <a:avLst/>
          </a:prstGeom>
        </p:spPr>
      </p:pic>
      <p:sp>
        <p:nvSpPr>
          <p:cNvPr id="11" name="Rectangle 10">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EBB7920-C424-4A26-8F28-5DAD64CF9507}"/>
              </a:ext>
            </a:extLst>
          </p:cNvPr>
          <p:cNvSpPr>
            <a:spLocks noGrp="1"/>
          </p:cNvSpPr>
          <p:nvPr>
            <p:ph type="ctrTitle"/>
          </p:nvPr>
        </p:nvSpPr>
        <p:spPr>
          <a:xfrm>
            <a:off x="1097280" y="325550"/>
            <a:ext cx="10058400" cy="3574778"/>
          </a:xfrm>
          <a:effectLst>
            <a:outerShdw blurRad="50800" dist="38100" dir="2700000" algn="tl" rotWithShape="0">
              <a:prstClr val="black">
                <a:alpha val="40000"/>
              </a:prstClr>
            </a:outerShdw>
          </a:effectLst>
        </p:spPr>
        <p:txBody>
          <a:bodyPr>
            <a:normAutofit/>
          </a:bodyPr>
          <a:lstStyle/>
          <a:p>
            <a:r>
              <a:rPr lang="en-US" sz="9600" b="1" dirty="0">
                <a:solidFill>
                  <a:srgbClr val="FFFFFF"/>
                </a:solidFill>
              </a:rPr>
              <a:t>The Second Coming</a:t>
            </a:r>
          </a:p>
        </p:txBody>
      </p:sp>
      <p:sp>
        <p:nvSpPr>
          <p:cNvPr id="3" name="Subtitle 2">
            <a:extLst>
              <a:ext uri="{FF2B5EF4-FFF2-40B4-BE49-F238E27FC236}">
                <a16:creationId xmlns:a16="http://schemas.microsoft.com/office/drawing/2014/main" id="{C69F340A-5A7B-4A4B-8340-5ADC5EB99905}"/>
              </a:ext>
            </a:extLst>
          </p:cNvPr>
          <p:cNvSpPr>
            <a:spLocks noGrp="1"/>
          </p:cNvSpPr>
          <p:nvPr>
            <p:ph type="subTitle" idx="1"/>
          </p:nvPr>
        </p:nvSpPr>
        <p:spPr>
          <a:xfrm>
            <a:off x="1100051" y="4072043"/>
            <a:ext cx="10058400" cy="1282707"/>
          </a:xfrm>
          <a:effectLst>
            <a:outerShdw blurRad="50800" dist="38100" dir="2700000" algn="tl" rotWithShape="0">
              <a:prstClr val="black">
                <a:alpha val="40000"/>
              </a:prstClr>
            </a:outerShdw>
          </a:effectLst>
        </p:spPr>
        <p:txBody>
          <a:bodyPr>
            <a:normAutofit/>
          </a:bodyPr>
          <a:lstStyle/>
          <a:p>
            <a:r>
              <a:rPr lang="en-US" dirty="0">
                <a:solidFill>
                  <a:srgbClr val="FFFFFF"/>
                </a:solidFill>
              </a:rPr>
              <a:t>An Overview of Eschatology</a:t>
            </a:r>
          </a:p>
        </p:txBody>
      </p:sp>
    </p:spTree>
    <p:extLst>
      <p:ext uri="{BB962C8B-B14F-4D97-AF65-F5344CB8AC3E}">
        <p14:creationId xmlns:p14="http://schemas.microsoft.com/office/powerpoint/2010/main" val="32322816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4ADAE7-DD74-C045-B7A3-14EEEE6DD521}"/>
              </a:ext>
            </a:extLst>
          </p:cNvPr>
          <p:cNvSpPr>
            <a:spLocks noGrp="1"/>
          </p:cNvSpPr>
          <p:nvPr>
            <p:ph type="title"/>
          </p:nvPr>
        </p:nvSpPr>
        <p:spPr/>
        <p:txBody>
          <a:bodyPr/>
          <a:lstStyle/>
          <a:p>
            <a:r>
              <a:rPr lang="en-US" dirty="0">
                <a:solidFill>
                  <a:schemeClr val="bg1"/>
                </a:solidFill>
              </a:rPr>
              <a:t>                              TIME LINE</a:t>
            </a:r>
          </a:p>
        </p:txBody>
      </p:sp>
      <p:sp>
        <p:nvSpPr>
          <p:cNvPr id="3" name="Content Placeholder 2">
            <a:extLst>
              <a:ext uri="{FF2B5EF4-FFF2-40B4-BE49-F238E27FC236}">
                <a16:creationId xmlns:a16="http://schemas.microsoft.com/office/drawing/2014/main" id="{6F193998-277C-6A46-84FB-8585DA2AF28F}"/>
              </a:ext>
            </a:extLst>
          </p:cNvPr>
          <p:cNvSpPr>
            <a:spLocks noGrp="1"/>
          </p:cNvSpPr>
          <p:nvPr>
            <p:ph idx="1"/>
          </p:nvPr>
        </p:nvSpPr>
        <p:spPr/>
        <p:txBody>
          <a:bodyPr/>
          <a:lstStyle/>
          <a:p>
            <a:r>
              <a:rPr lang="en-US" dirty="0">
                <a:solidFill>
                  <a:schemeClr val="bg1"/>
                </a:solidFill>
              </a:rPr>
              <a:t>RAPTURE</a:t>
            </a:r>
          </a:p>
          <a:p>
            <a:r>
              <a:rPr lang="en-US" dirty="0">
                <a:solidFill>
                  <a:schemeClr val="bg1"/>
                </a:solidFill>
              </a:rPr>
              <a:t>RISE OF THE ANTI-CHRIST</a:t>
            </a:r>
          </a:p>
          <a:p>
            <a:r>
              <a:rPr lang="en-US" dirty="0">
                <a:solidFill>
                  <a:schemeClr val="bg1"/>
                </a:solidFill>
              </a:rPr>
              <a:t>TRIBULATION</a:t>
            </a:r>
          </a:p>
          <a:p>
            <a:r>
              <a:rPr lang="en-US" dirty="0">
                <a:solidFill>
                  <a:schemeClr val="bg1"/>
                </a:solidFill>
              </a:rPr>
              <a:t>MILLENNIAL KINGDOM</a:t>
            </a:r>
          </a:p>
          <a:p>
            <a:r>
              <a:rPr lang="en-US" dirty="0">
                <a:solidFill>
                  <a:schemeClr val="bg1"/>
                </a:solidFill>
              </a:rPr>
              <a:t>GREAT WHITE THRONE</a:t>
            </a:r>
          </a:p>
          <a:p>
            <a:r>
              <a:rPr lang="en-US" dirty="0">
                <a:solidFill>
                  <a:schemeClr val="bg1"/>
                </a:solidFill>
              </a:rPr>
              <a:t>NEW HEAVEN AND EARTH</a:t>
            </a:r>
            <a:r>
              <a:rPr lang="en-US" dirty="0"/>
              <a:t>RAR</a:t>
            </a:r>
          </a:p>
        </p:txBody>
      </p:sp>
    </p:spTree>
    <p:extLst>
      <p:ext uri="{BB962C8B-B14F-4D97-AF65-F5344CB8AC3E}">
        <p14:creationId xmlns:p14="http://schemas.microsoft.com/office/powerpoint/2010/main" val="5975172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C02DF-7FFD-014D-8DCF-759DC74D772E}"/>
              </a:ext>
            </a:extLst>
          </p:cNvPr>
          <p:cNvSpPr>
            <a:spLocks noGrp="1"/>
          </p:cNvSpPr>
          <p:nvPr>
            <p:ph type="title"/>
          </p:nvPr>
        </p:nvSpPr>
        <p:spPr/>
        <p:txBody>
          <a:bodyPr/>
          <a:lstStyle/>
          <a:p>
            <a:r>
              <a:rPr lang="en-US" dirty="0">
                <a:solidFill>
                  <a:schemeClr val="bg1"/>
                </a:solidFill>
              </a:rPr>
              <a:t>                                RAPTURE</a:t>
            </a:r>
          </a:p>
        </p:txBody>
      </p:sp>
      <p:sp>
        <p:nvSpPr>
          <p:cNvPr id="3" name="Content Placeholder 2">
            <a:extLst>
              <a:ext uri="{FF2B5EF4-FFF2-40B4-BE49-F238E27FC236}">
                <a16:creationId xmlns:a16="http://schemas.microsoft.com/office/drawing/2014/main" id="{C681A897-04D1-9B4F-9E9C-DAF3C563B8BC}"/>
              </a:ext>
            </a:extLst>
          </p:cNvPr>
          <p:cNvSpPr>
            <a:spLocks noGrp="1"/>
          </p:cNvSpPr>
          <p:nvPr>
            <p:ph idx="1"/>
          </p:nvPr>
        </p:nvSpPr>
        <p:spPr/>
        <p:txBody>
          <a:bodyPr/>
          <a:lstStyle/>
          <a:p>
            <a:r>
              <a:rPr lang="en-US" dirty="0">
                <a:solidFill>
                  <a:schemeClr val="bg1"/>
                </a:solidFill>
              </a:rPr>
              <a:t>WHEN? </a:t>
            </a:r>
          </a:p>
          <a:p>
            <a:pPr marL="0" indent="0">
              <a:buNone/>
            </a:pPr>
            <a:endParaRPr lang="en-US" dirty="0">
              <a:solidFill>
                <a:schemeClr val="bg1"/>
              </a:solidFill>
            </a:endParaRPr>
          </a:p>
          <a:p>
            <a:r>
              <a:rPr lang="en-US" dirty="0">
                <a:solidFill>
                  <a:schemeClr val="bg1"/>
                </a:solidFill>
              </a:rPr>
              <a:t>PRE-WRATH</a:t>
            </a:r>
          </a:p>
          <a:p>
            <a:pPr marL="0" indent="0">
              <a:buNone/>
            </a:pPr>
            <a:endParaRPr lang="en-US" dirty="0">
              <a:solidFill>
                <a:schemeClr val="bg1"/>
              </a:solidFill>
            </a:endParaRPr>
          </a:p>
          <a:p>
            <a:pPr marL="0" indent="0">
              <a:buNone/>
            </a:pPr>
            <a:r>
              <a:rPr lang="en-US" dirty="0">
                <a:solidFill>
                  <a:schemeClr val="bg1"/>
                </a:solidFill>
              </a:rPr>
              <a:t>1 Thessalonians 4:13-18</a:t>
            </a:r>
          </a:p>
          <a:p>
            <a:pPr marL="0" indent="0">
              <a:buNone/>
            </a:pPr>
            <a:endParaRPr lang="en-US" dirty="0">
              <a:solidFill>
                <a:schemeClr val="bg1"/>
              </a:solidFill>
            </a:endParaRPr>
          </a:p>
          <a:p>
            <a:pPr marL="0" indent="0">
              <a:buNone/>
            </a:pPr>
            <a:r>
              <a:rPr lang="en-US" dirty="0">
                <a:solidFill>
                  <a:schemeClr val="bg1"/>
                </a:solidFill>
              </a:rPr>
              <a:t>1 Corinthians 15: 50-54</a:t>
            </a:r>
          </a:p>
          <a:p>
            <a:pPr marL="0" indent="0">
              <a:buNone/>
            </a:pPr>
            <a:endParaRPr lang="en-US" dirty="0">
              <a:solidFill>
                <a:schemeClr val="bg1"/>
              </a:solidFill>
            </a:endParaRPr>
          </a:p>
          <a:p>
            <a:pPr marL="0" indent="0">
              <a:buNone/>
            </a:pPr>
            <a:endParaRPr lang="en-US" dirty="0">
              <a:solidFill>
                <a:schemeClr val="bg1"/>
              </a:solidFill>
            </a:endParaRPr>
          </a:p>
        </p:txBody>
      </p:sp>
    </p:spTree>
    <p:extLst>
      <p:ext uri="{BB962C8B-B14F-4D97-AF65-F5344CB8AC3E}">
        <p14:creationId xmlns:p14="http://schemas.microsoft.com/office/powerpoint/2010/main" val="28502037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1F6E7-7344-114C-B893-D5D0D3D0B751}"/>
              </a:ext>
            </a:extLst>
          </p:cNvPr>
          <p:cNvSpPr>
            <a:spLocks noGrp="1"/>
          </p:cNvSpPr>
          <p:nvPr>
            <p:ph type="title"/>
          </p:nvPr>
        </p:nvSpPr>
        <p:spPr/>
        <p:txBody>
          <a:bodyPr/>
          <a:lstStyle/>
          <a:p>
            <a:r>
              <a:rPr lang="en-US" dirty="0">
                <a:solidFill>
                  <a:schemeClr val="bg1"/>
                </a:solidFill>
              </a:rPr>
              <a:t>               Antichrist and the unholy trinity</a:t>
            </a:r>
          </a:p>
        </p:txBody>
      </p:sp>
      <p:sp>
        <p:nvSpPr>
          <p:cNvPr id="3" name="Content Placeholder 2">
            <a:extLst>
              <a:ext uri="{FF2B5EF4-FFF2-40B4-BE49-F238E27FC236}">
                <a16:creationId xmlns:a16="http://schemas.microsoft.com/office/drawing/2014/main" id="{91BA0EA6-14C6-8A40-B22E-90C847C8D2AD}"/>
              </a:ext>
            </a:extLst>
          </p:cNvPr>
          <p:cNvSpPr>
            <a:spLocks noGrp="1"/>
          </p:cNvSpPr>
          <p:nvPr>
            <p:ph idx="1"/>
          </p:nvPr>
        </p:nvSpPr>
        <p:spPr/>
        <p:txBody>
          <a:bodyPr/>
          <a:lstStyle/>
          <a:p>
            <a:r>
              <a:rPr lang="en-US" dirty="0">
                <a:solidFill>
                  <a:schemeClr val="bg1"/>
                </a:solidFill>
              </a:rPr>
              <a:t>Who?</a:t>
            </a:r>
          </a:p>
          <a:p>
            <a:pPr marL="0" indent="0">
              <a:buNone/>
            </a:pPr>
            <a:endParaRPr lang="en-US" dirty="0">
              <a:solidFill>
                <a:schemeClr val="bg1"/>
              </a:solidFill>
            </a:endParaRPr>
          </a:p>
          <a:p>
            <a:r>
              <a:rPr lang="en-US" dirty="0">
                <a:solidFill>
                  <a:schemeClr val="bg1"/>
                </a:solidFill>
              </a:rPr>
              <a:t>Daniel 7 </a:t>
            </a:r>
          </a:p>
          <a:p>
            <a:r>
              <a:rPr lang="en-US" dirty="0">
                <a:solidFill>
                  <a:schemeClr val="bg1"/>
                </a:solidFill>
              </a:rPr>
              <a:t>2 Thessalonians 2:1-12</a:t>
            </a:r>
          </a:p>
          <a:p>
            <a:r>
              <a:rPr lang="en-US" dirty="0">
                <a:solidFill>
                  <a:schemeClr val="bg1"/>
                </a:solidFill>
              </a:rPr>
              <a:t>Revelations 6 </a:t>
            </a:r>
          </a:p>
          <a:p>
            <a:r>
              <a:rPr lang="en-US" dirty="0">
                <a:solidFill>
                  <a:schemeClr val="bg1"/>
                </a:solidFill>
              </a:rPr>
              <a:t>Revelations 13 (also the false profit)</a:t>
            </a:r>
          </a:p>
          <a:p>
            <a:r>
              <a:rPr lang="en-US" dirty="0">
                <a:solidFill>
                  <a:schemeClr val="bg1"/>
                </a:solidFill>
              </a:rPr>
              <a:t>666</a:t>
            </a:r>
          </a:p>
        </p:txBody>
      </p:sp>
    </p:spTree>
    <p:extLst>
      <p:ext uri="{BB962C8B-B14F-4D97-AF65-F5344CB8AC3E}">
        <p14:creationId xmlns:p14="http://schemas.microsoft.com/office/powerpoint/2010/main" val="4332709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3E9AA-B837-3B4F-91D6-FEE24D1260A0}"/>
              </a:ext>
            </a:extLst>
          </p:cNvPr>
          <p:cNvSpPr>
            <a:spLocks noGrp="1"/>
          </p:cNvSpPr>
          <p:nvPr>
            <p:ph type="title"/>
          </p:nvPr>
        </p:nvSpPr>
        <p:spPr/>
        <p:txBody>
          <a:bodyPr/>
          <a:lstStyle/>
          <a:p>
            <a:r>
              <a:rPr lang="en-US" dirty="0">
                <a:solidFill>
                  <a:schemeClr val="bg1"/>
                </a:solidFill>
              </a:rPr>
              <a:t>                             Tribulation</a:t>
            </a:r>
          </a:p>
        </p:txBody>
      </p:sp>
      <p:sp>
        <p:nvSpPr>
          <p:cNvPr id="3" name="Content Placeholder 2">
            <a:extLst>
              <a:ext uri="{FF2B5EF4-FFF2-40B4-BE49-F238E27FC236}">
                <a16:creationId xmlns:a16="http://schemas.microsoft.com/office/drawing/2014/main" id="{8A1494F8-3BF6-D947-9A03-F9FFF5B505EB}"/>
              </a:ext>
            </a:extLst>
          </p:cNvPr>
          <p:cNvSpPr>
            <a:spLocks noGrp="1"/>
          </p:cNvSpPr>
          <p:nvPr>
            <p:ph idx="1"/>
          </p:nvPr>
        </p:nvSpPr>
        <p:spPr/>
        <p:txBody>
          <a:bodyPr>
            <a:normAutofit fontScale="62500" lnSpcReduction="20000"/>
          </a:bodyPr>
          <a:lstStyle/>
          <a:p>
            <a:r>
              <a:rPr lang="en-US" dirty="0">
                <a:solidFill>
                  <a:schemeClr val="bg1"/>
                </a:solidFill>
              </a:rPr>
              <a:t>Revelations 6-16 and Daniel 9 (70 weeks)</a:t>
            </a:r>
          </a:p>
          <a:p>
            <a:endParaRPr lang="en-US" dirty="0">
              <a:solidFill>
                <a:schemeClr val="bg1"/>
              </a:solidFill>
            </a:endParaRPr>
          </a:p>
          <a:p>
            <a:r>
              <a:rPr lang="en-US" dirty="0">
                <a:solidFill>
                  <a:schemeClr val="bg1"/>
                </a:solidFill>
              </a:rPr>
              <a:t>What is the timeline (Seals, Trumpets and Bowls)</a:t>
            </a:r>
          </a:p>
          <a:p>
            <a:pPr marL="0" indent="0">
              <a:buNone/>
            </a:pPr>
            <a:r>
              <a:rPr lang="en-US" dirty="0">
                <a:solidFill>
                  <a:schemeClr val="bg1"/>
                </a:solidFill>
              </a:rPr>
              <a:t> </a:t>
            </a:r>
          </a:p>
          <a:p>
            <a:r>
              <a:rPr lang="en-US" dirty="0">
                <a:solidFill>
                  <a:schemeClr val="bg1"/>
                </a:solidFill>
              </a:rPr>
              <a:t>How long does it last?</a:t>
            </a:r>
          </a:p>
          <a:p>
            <a:endParaRPr lang="en-US" dirty="0">
              <a:solidFill>
                <a:schemeClr val="bg1"/>
              </a:solidFill>
            </a:endParaRPr>
          </a:p>
          <a:p>
            <a:r>
              <a:rPr lang="en-US" dirty="0">
                <a:solidFill>
                  <a:schemeClr val="bg1"/>
                </a:solidFill>
              </a:rPr>
              <a:t>Events during the tribulation</a:t>
            </a:r>
          </a:p>
          <a:p>
            <a:pPr marL="0" indent="0">
              <a:buNone/>
            </a:pPr>
            <a:endParaRPr lang="en-US" dirty="0">
              <a:solidFill>
                <a:schemeClr val="bg1"/>
              </a:solidFill>
            </a:endParaRPr>
          </a:p>
          <a:p>
            <a:r>
              <a:rPr lang="en-US" dirty="0">
                <a:solidFill>
                  <a:schemeClr val="bg1"/>
                </a:solidFill>
              </a:rPr>
              <a:t>How many people will die?</a:t>
            </a:r>
          </a:p>
          <a:p>
            <a:endParaRPr lang="en-US" dirty="0">
              <a:solidFill>
                <a:schemeClr val="bg1"/>
              </a:solidFill>
            </a:endParaRPr>
          </a:p>
          <a:p>
            <a:r>
              <a:rPr lang="en-US" dirty="0">
                <a:solidFill>
                  <a:schemeClr val="bg1"/>
                </a:solidFill>
              </a:rPr>
              <a:t>Armageddon</a:t>
            </a:r>
          </a:p>
          <a:p>
            <a:pPr marL="0" indent="0">
              <a:buNone/>
            </a:pPr>
            <a:endParaRPr lang="en-US" dirty="0">
              <a:solidFill>
                <a:schemeClr val="bg1"/>
              </a:solidFill>
            </a:endParaRPr>
          </a:p>
          <a:p>
            <a:r>
              <a:rPr lang="en-US" dirty="0">
                <a:solidFill>
                  <a:schemeClr val="bg1"/>
                </a:solidFill>
              </a:rPr>
              <a:t>Is the church here</a:t>
            </a:r>
          </a:p>
          <a:p>
            <a:endParaRPr lang="en-US" dirty="0">
              <a:solidFill>
                <a:schemeClr val="bg1"/>
              </a:solidFill>
            </a:endParaRPr>
          </a:p>
          <a:p>
            <a:pPr marL="0" indent="0">
              <a:buNone/>
            </a:pPr>
            <a:endParaRPr lang="en-US" dirty="0">
              <a:solidFill>
                <a:schemeClr val="bg1"/>
              </a:solidFill>
            </a:endParaRPr>
          </a:p>
        </p:txBody>
      </p:sp>
    </p:spTree>
    <p:extLst>
      <p:ext uri="{BB962C8B-B14F-4D97-AF65-F5344CB8AC3E}">
        <p14:creationId xmlns:p14="http://schemas.microsoft.com/office/powerpoint/2010/main" val="5261722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68A46-B86A-CA4D-BDF7-EAD6A4C1119E}"/>
              </a:ext>
            </a:extLst>
          </p:cNvPr>
          <p:cNvSpPr>
            <a:spLocks noGrp="1"/>
          </p:cNvSpPr>
          <p:nvPr>
            <p:ph type="title"/>
          </p:nvPr>
        </p:nvSpPr>
        <p:spPr/>
        <p:txBody>
          <a:bodyPr/>
          <a:lstStyle/>
          <a:p>
            <a:r>
              <a:rPr lang="en-US" dirty="0">
                <a:solidFill>
                  <a:schemeClr val="bg1">
                    <a:lumMod val="95000"/>
                  </a:schemeClr>
                </a:solidFill>
              </a:rPr>
              <a:t>                      Millennial Kingdom </a:t>
            </a:r>
          </a:p>
        </p:txBody>
      </p:sp>
      <p:sp>
        <p:nvSpPr>
          <p:cNvPr id="3" name="Content Placeholder 2">
            <a:extLst>
              <a:ext uri="{FF2B5EF4-FFF2-40B4-BE49-F238E27FC236}">
                <a16:creationId xmlns:a16="http://schemas.microsoft.com/office/drawing/2014/main" id="{DA574253-1582-8F4B-A9DB-737A2401CD16}"/>
              </a:ext>
            </a:extLst>
          </p:cNvPr>
          <p:cNvSpPr>
            <a:spLocks noGrp="1"/>
          </p:cNvSpPr>
          <p:nvPr>
            <p:ph idx="1"/>
          </p:nvPr>
        </p:nvSpPr>
        <p:spPr/>
        <p:txBody>
          <a:bodyPr/>
          <a:lstStyle/>
          <a:p>
            <a:r>
              <a:rPr lang="en-US" dirty="0">
                <a:solidFill>
                  <a:schemeClr val="bg1"/>
                </a:solidFill>
              </a:rPr>
              <a:t>Rev 20 </a:t>
            </a:r>
          </a:p>
          <a:p>
            <a:endParaRPr lang="en-US" dirty="0">
              <a:solidFill>
                <a:schemeClr val="bg1"/>
              </a:solidFill>
            </a:endParaRPr>
          </a:p>
          <a:p>
            <a:r>
              <a:rPr lang="en-US" dirty="0">
                <a:solidFill>
                  <a:schemeClr val="bg1"/>
                </a:solidFill>
              </a:rPr>
              <a:t>Literal or  Metaphorically?</a:t>
            </a:r>
          </a:p>
          <a:p>
            <a:r>
              <a:rPr lang="en-US" dirty="0">
                <a:solidFill>
                  <a:schemeClr val="bg1"/>
                </a:solidFill>
              </a:rPr>
              <a:t>7 years, 9 judgments, 2 witness, unholy trinity *144,000, *1000 years</a:t>
            </a:r>
          </a:p>
          <a:p>
            <a:r>
              <a:rPr lang="en-US" dirty="0">
                <a:solidFill>
                  <a:schemeClr val="bg1"/>
                </a:solidFill>
              </a:rPr>
              <a:t>6 times a 1000 years is mentioned </a:t>
            </a:r>
          </a:p>
          <a:p>
            <a:endParaRPr lang="en-US" dirty="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42546588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68A46-B86A-CA4D-BDF7-EAD6A4C1119E}"/>
              </a:ext>
            </a:extLst>
          </p:cNvPr>
          <p:cNvSpPr>
            <a:spLocks noGrp="1"/>
          </p:cNvSpPr>
          <p:nvPr>
            <p:ph type="title"/>
          </p:nvPr>
        </p:nvSpPr>
        <p:spPr/>
        <p:txBody>
          <a:bodyPr/>
          <a:lstStyle/>
          <a:p>
            <a:pPr algn="ctr"/>
            <a:r>
              <a:rPr lang="en-US" dirty="0">
                <a:solidFill>
                  <a:schemeClr val="bg1">
                    <a:lumMod val="95000"/>
                  </a:schemeClr>
                </a:solidFill>
              </a:rPr>
              <a:t>        Great  white thrown judgment and           Judgment seat of Christ</a:t>
            </a:r>
          </a:p>
        </p:txBody>
      </p:sp>
      <p:sp>
        <p:nvSpPr>
          <p:cNvPr id="3" name="Content Placeholder 2">
            <a:extLst>
              <a:ext uri="{FF2B5EF4-FFF2-40B4-BE49-F238E27FC236}">
                <a16:creationId xmlns:a16="http://schemas.microsoft.com/office/drawing/2014/main" id="{DA574253-1582-8F4B-A9DB-737A2401CD16}"/>
              </a:ext>
            </a:extLst>
          </p:cNvPr>
          <p:cNvSpPr>
            <a:spLocks noGrp="1"/>
          </p:cNvSpPr>
          <p:nvPr>
            <p:ph idx="1"/>
          </p:nvPr>
        </p:nvSpPr>
        <p:spPr/>
        <p:txBody>
          <a:bodyPr>
            <a:normAutofit fontScale="92500" lnSpcReduction="20000"/>
          </a:bodyPr>
          <a:lstStyle/>
          <a:p>
            <a:r>
              <a:rPr lang="en-US" dirty="0">
                <a:solidFill>
                  <a:schemeClr val="bg1"/>
                </a:solidFill>
              </a:rPr>
              <a:t>Hebrews 9:27</a:t>
            </a:r>
          </a:p>
          <a:p>
            <a:endParaRPr lang="en-US" dirty="0">
              <a:solidFill>
                <a:schemeClr val="bg1"/>
              </a:solidFill>
            </a:endParaRPr>
          </a:p>
          <a:p>
            <a:r>
              <a:rPr lang="en-US" dirty="0">
                <a:solidFill>
                  <a:schemeClr val="bg1"/>
                </a:solidFill>
              </a:rPr>
              <a:t>Great white thrown judgment</a:t>
            </a:r>
          </a:p>
          <a:p>
            <a:r>
              <a:rPr lang="en-US" dirty="0">
                <a:solidFill>
                  <a:schemeClr val="bg1"/>
                </a:solidFill>
              </a:rPr>
              <a:t>Hebrews 9:27 </a:t>
            </a:r>
          </a:p>
          <a:p>
            <a:r>
              <a:rPr lang="en-US" dirty="0">
                <a:solidFill>
                  <a:schemeClr val="bg1"/>
                </a:solidFill>
              </a:rPr>
              <a:t>Revelations 20:11-15</a:t>
            </a:r>
          </a:p>
          <a:p>
            <a:endParaRPr lang="en-US" dirty="0">
              <a:solidFill>
                <a:schemeClr val="bg1"/>
              </a:solidFill>
            </a:endParaRPr>
          </a:p>
          <a:p>
            <a:r>
              <a:rPr lang="en-US" dirty="0">
                <a:solidFill>
                  <a:schemeClr val="bg1"/>
                </a:solidFill>
              </a:rPr>
              <a:t>Judgment seat of Christ </a:t>
            </a:r>
          </a:p>
          <a:p>
            <a:r>
              <a:rPr lang="en-US" dirty="0">
                <a:solidFill>
                  <a:schemeClr val="bg1"/>
                </a:solidFill>
              </a:rPr>
              <a:t>Romans 14:10</a:t>
            </a:r>
          </a:p>
          <a:p>
            <a:r>
              <a:rPr lang="en-US" dirty="0">
                <a:solidFill>
                  <a:schemeClr val="bg1"/>
                </a:solidFill>
              </a:rPr>
              <a:t>2 Corinthians 5:10</a:t>
            </a:r>
          </a:p>
          <a:p>
            <a:r>
              <a:rPr lang="en-US" dirty="0">
                <a:solidFill>
                  <a:schemeClr val="bg1"/>
                </a:solidFill>
              </a:rPr>
              <a:t>2 Timothy 4:8  </a:t>
            </a:r>
          </a:p>
        </p:txBody>
      </p:sp>
    </p:spTree>
    <p:extLst>
      <p:ext uri="{BB962C8B-B14F-4D97-AF65-F5344CB8AC3E}">
        <p14:creationId xmlns:p14="http://schemas.microsoft.com/office/powerpoint/2010/main" val="33157098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68A46-B86A-CA4D-BDF7-EAD6A4C1119E}"/>
              </a:ext>
            </a:extLst>
          </p:cNvPr>
          <p:cNvSpPr>
            <a:spLocks noGrp="1"/>
          </p:cNvSpPr>
          <p:nvPr>
            <p:ph type="title"/>
          </p:nvPr>
        </p:nvSpPr>
        <p:spPr/>
        <p:txBody>
          <a:bodyPr/>
          <a:lstStyle/>
          <a:p>
            <a:r>
              <a:rPr lang="en-US" dirty="0">
                <a:solidFill>
                  <a:schemeClr val="bg1">
                    <a:lumMod val="95000"/>
                  </a:schemeClr>
                </a:solidFill>
              </a:rPr>
              <a:t>                      The new Jerusalem </a:t>
            </a:r>
          </a:p>
        </p:txBody>
      </p:sp>
      <p:sp>
        <p:nvSpPr>
          <p:cNvPr id="3" name="Content Placeholder 2">
            <a:extLst>
              <a:ext uri="{FF2B5EF4-FFF2-40B4-BE49-F238E27FC236}">
                <a16:creationId xmlns:a16="http://schemas.microsoft.com/office/drawing/2014/main" id="{DA574253-1582-8F4B-A9DB-737A2401CD16}"/>
              </a:ext>
            </a:extLst>
          </p:cNvPr>
          <p:cNvSpPr>
            <a:spLocks noGrp="1"/>
          </p:cNvSpPr>
          <p:nvPr>
            <p:ph idx="1"/>
          </p:nvPr>
        </p:nvSpPr>
        <p:spPr/>
        <p:txBody>
          <a:bodyPr/>
          <a:lstStyle/>
          <a:p>
            <a:r>
              <a:rPr lang="en-US" dirty="0">
                <a:solidFill>
                  <a:schemeClr val="bg1"/>
                </a:solidFill>
              </a:rPr>
              <a:t>Revelation 21</a:t>
            </a:r>
          </a:p>
          <a:p>
            <a:r>
              <a:rPr lang="en-US" dirty="0">
                <a:solidFill>
                  <a:schemeClr val="bg1"/>
                </a:solidFill>
              </a:rPr>
              <a:t>New heaven </a:t>
            </a:r>
          </a:p>
          <a:p>
            <a:r>
              <a:rPr lang="en-US" dirty="0">
                <a:solidFill>
                  <a:schemeClr val="bg1"/>
                </a:solidFill>
              </a:rPr>
              <a:t>New Earth</a:t>
            </a:r>
          </a:p>
          <a:p>
            <a:r>
              <a:rPr lang="en-US" dirty="0">
                <a:solidFill>
                  <a:schemeClr val="bg1"/>
                </a:solidFill>
              </a:rPr>
              <a:t>New Jerusalem (what will it look like Rev 21:9-27)</a:t>
            </a:r>
          </a:p>
          <a:p>
            <a:pPr marL="0" indent="0">
              <a:buNone/>
            </a:pPr>
            <a:endParaRPr lang="en-US" dirty="0">
              <a:solidFill>
                <a:schemeClr val="bg1"/>
              </a:solidFill>
            </a:endParaRPr>
          </a:p>
          <a:p>
            <a:endParaRPr lang="en-US" dirty="0">
              <a:solidFill>
                <a:schemeClr val="bg1"/>
              </a:solidFill>
            </a:endParaRPr>
          </a:p>
          <a:p>
            <a:r>
              <a:rPr lang="en-US" dirty="0">
                <a:solidFill>
                  <a:schemeClr val="bg1"/>
                </a:solidFill>
              </a:rPr>
              <a:t>Revelation 21:1-6</a:t>
            </a:r>
          </a:p>
          <a:p>
            <a:pPr marL="0" indent="0">
              <a:buNone/>
            </a:pPr>
            <a:endParaRPr lang="en-US" dirty="0">
              <a:solidFill>
                <a:schemeClr val="bg1"/>
              </a:solidFill>
            </a:endParaRPr>
          </a:p>
        </p:txBody>
      </p:sp>
      <p:sp>
        <p:nvSpPr>
          <p:cNvPr id="4" name="TextBox 3">
            <a:extLst>
              <a:ext uri="{FF2B5EF4-FFF2-40B4-BE49-F238E27FC236}">
                <a16:creationId xmlns:a16="http://schemas.microsoft.com/office/drawing/2014/main" id="{A82271D4-3E95-5C40-AB72-39EC50DF23A4}"/>
              </a:ext>
            </a:extLst>
          </p:cNvPr>
          <p:cNvSpPr txBox="1"/>
          <p:nvPr/>
        </p:nvSpPr>
        <p:spPr>
          <a:xfrm>
            <a:off x="2963119" y="1412111"/>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063669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8">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Freeform: Shape 10">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Isosceles Triangle 18">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ontent Placeholder 3">
            <a:extLst>
              <a:ext uri="{FF2B5EF4-FFF2-40B4-BE49-F238E27FC236}">
                <a16:creationId xmlns:a16="http://schemas.microsoft.com/office/drawing/2014/main" id="{DED15ABD-9405-4685-9E3D-41B8A9923EC2}"/>
              </a:ext>
            </a:extLst>
          </p:cNvPr>
          <p:cNvGraphicFramePr>
            <a:graphicFrameLocks noGrp="1"/>
          </p:cNvGraphicFramePr>
          <p:nvPr>
            <p:ph idx="1"/>
            <p:extLst>
              <p:ext uri="{D42A27DB-BD31-4B8C-83A1-F6EECF244321}">
                <p14:modId xmlns:p14="http://schemas.microsoft.com/office/powerpoint/2010/main" val="3815695975"/>
              </p:ext>
            </p:extLst>
          </p:nvPr>
        </p:nvGraphicFramePr>
        <p:xfrm>
          <a:off x="466929" y="899147"/>
          <a:ext cx="11037650" cy="5059707"/>
        </p:xfrm>
        <a:graphic>
          <a:graphicData uri="http://schemas.openxmlformats.org/drawingml/2006/table">
            <a:tbl>
              <a:tblPr firstRow="1" bandRow="1">
                <a:noFill/>
              </a:tblPr>
              <a:tblGrid>
                <a:gridCol w="1234884">
                  <a:extLst>
                    <a:ext uri="{9D8B030D-6E8A-4147-A177-3AD203B41FA5}">
                      <a16:colId xmlns:a16="http://schemas.microsoft.com/office/drawing/2014/main" val="3959612972"/>
                    </a:ext>
                  </a:extLst>
                </a:gridCol>
                <a:gridCol w="2455140">
                  <a:extLst>
                    <a:ext uri="{9D8B030D-6E8A-4147-A177-3AD203B41FA5}">
                      <a16:colId xmlns:a16="http://schemas.microsoft.com/office/drawing/2014/main" val="127601322"/>
                    </a:ext>
                  </a:extLst>
                </a:gridCol>
                <a:gridCol w="2490564">
                  <a:extLst>
                    <a:ext uri="{9D8B030D-6E8A-4147-A177-3AD203B41FA5}">
                      <a16:colId xmlns:a16="http://schemas.microsoft.com/office/drawing/2014/main" val="984383005"/>
                    </a:ext>
                  </a:extLst>
                </a:gridCol>
                <a:gridCol w="2293967">
                  <a:extLst>
                    <a:ext uri="{9D8B030D-6E8A-4147-A177-3AD203B41FA5}">
                      <a16:colId xmlns:a16="http://schemas.microsoft.com/office/drawing/2014/main" val="2436896991"/>
                    </a:ext>
                  </a:extLst>
                </a:gridCol>
                <a:gridCol w="2563095">
                  <a:extLst>
                    <a:ext uri="{9D8B030D-6E8A-4147-A177-3AD203B41FA5}">
                      <a16:colId xmlns:a16="http://schemas.microsoft.com/office/drawing/2014/main" val="2950774756"/>
                    </a:ext>
                  </a:extLst>
                </a:gridCol>
              </a:tblGrid>
              <a:tr h="433127">
                <a:tc gridSpan="5">
                  <a:txBody>
                    <a:bodyPr/>
                    <a:lstStyle/>
                    <a:p>
                      <a:pPr algn="ctr" fontAlgn="base"/>
                      <a:r>
                        <a:rPr lang="en-US" sz="1300" b="1" cap="all" spc="60">
                          <a:solidFill>
                            <a:schemeClr val="tx1"/>
                          </a:solidFill>
                          <a:effectLst/>
                          <a:latin typeface="Titillium Web" panose="020B0604020202020204" pitchFamily="2" charset="0"/>
                        </a:rPr>
                        <a:t>Millennial Views</a:t>
                      </a:r>
                    </a:p>
                  </a:txBody>
                  <a:tcPr marL="0" marR="0" marT="98438" marB="98438" anchor="b">
                    <a:lnL w="12700" cmpd="sng">
                      <a:noFill/>
                    </a:lnL>
                    <a:lnR w="12700" cmpd="sng">
                      <a:noFill/>
                    </a:lnR>
                    <a:lnT w="12700" cmpd="sng">
                      <a:noFill/>
                    </a:lnT>
                    <a:lnB w="38100" cmpd="sng">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34192507"/>
                  </a:ext>
                </a:extLst>
              </a:tr>
              <a:tr h="400314">
                <a:tc>
                  <a:txBody>
                    <a:bodyPr/>
                    <a:lstStyle/>
                    <a:p>
                      <a:pPr algn="ctr" fontAlgn="base"/>
                      <a:r>
                        <a:rPr lang="en-US" sz="1700" b="1" i="1" cap="none" spc="0">
                          <a:solidFill>
                            <a:schemeClr val="tx1"/>
                          </a:solidFill>
                          <a:effectLst/>
                          <a:latin typeface="Titillium Web" panose="020B0604020202020204" pitchFamily="2" charset="0"/>
                        </a:rPr>
                        <a:t>VIEW</a:t>
                      </a:r>
                      <a:endParaRPr lang="en-US" sz="1700" b="1" cap="none" spc="0">
                        <a:solidFill>
                          <a:schemeClr val="tx1"/>
                        </a:solidFill>
                        <a:effectLst/>
                        <a:latin typeface="Titillium Web" panose="020B0604020202020204" pitchFamily="2" charset="0"/>
                      </a:endParaRPr>
                    </a:p>
                  </a:txBody>
                  <a:tcPr marL="0" marR="0" marT="0" marB="98438" anchor="ctr">
                    <a:lnL w="12700" cap="flat" cmpd="sng" algn="ctr">
                      <a:noFill/>
                      <a:prstDash val="solid"/>
                    </a:lnL>
                    <a:lnR w="12700" cmpd="sng">
                      <a:noFill/>
                      <a:prstDash val="solid"/>
                    </a:lnR>
                    <a:lnT w="38100" cmpd="sng">
                      <a:noFill/>
                    </a:lnT>
                    <a:lnB w="12700" cmpd="sng">
                      <a:noFill/>
                      <a:prstDash val="solid"/>
                    </a:lnB>
                    <a:noFill/>
                  </a:tcPr>
                </a:tc>
                <a:tc>
                  <a:txBody>
                    <a:bodyPr/>
                    <a:lstStyle/>
                    <a:p>
                      <a:pPr algn="ctr" fontAlgn="base"/>
                      <a:r>
                        <a:rPr lang="en-US" sz="1700" b="1" i="1" cap="none" spc="0">
                          <a:solidFill>
                            <a:schemeClr val="tx1"/>
                          </a:solidFill>
                          <a:effectLst/>
                          <a:latin typeface="Titillium Web" panose="020B0604020202020204" pitchFamily="2" charset="0"/>
                        </a:rPr>
                        <a:t>Premillennial</a:t>
                      </a:r>
                      <a:endParaRPr lang="en-US" sz="1700" b="1" cap="none" spc="0">
                        <a:solidFill>
                          <a:schemeClr val="tx1"/>
                        </a:solidFill>
                        <a:effectLst/>
                        <a:latin typeface="Titillium Web" panose="020B0604020202020204" pitchFamily="2" charset="0"/>
                      </a:endParaRPr>
                    </a:p>
                  </a:txBody>
                  <a:tcPr marL="0" marR="0" marT="0" marB="98438" anchor="ctr">
                    <a:lnL w="12700" cmpd="sng">
                      <a:noFill/>
                      <a:prstDash val="solid"/>
                    </a:lnL>
                    <a:lnR w="12700" cmpd="sng">
                      <a:noFill/>
                      <a:prstDash val="solid"/>
                    </a:lnR>
                    <a:lnT w="38100" cmpd="sng">
                      <a:noFill/>
                    </a:lnT>
                    <a:lnB w="12700" cmpd="sng">
                      <a:noFill/>
                      <a:prstDash val="solid"/>
                    </a:lnB>
                    <a:noFill/>
                  </a:tcPr>
                </a:tc>
                <a:tc>
                  <a:txBody>
                    <a:bodyPr/>
                    <a:lstStyle/>
                    <a:p>
                      <a:pPr algn="ctr" fontAlgn="base"/>
                      <a:r>
                        <a:rPr lang="en-US" sz="1700" b="1" i="1" cap="none" spc="0">
                          <a:solidFill>
                            <a:schemeClr val="tx1"/>
                          </a:solidFill>
                          <a:effectLst/>
                          <a:latin typeface="Titillium Web" panose="020B0604020202020204" pitchFamily="2" charset="0"/>
                        </a:rPr>
                        <a:t>Amillennial</a:t>
                      </a:r>
                      <a:endParaRPr lang="en-US" sz="1700" b="1" cap="none" spc="0">
                        <a:solidFill>
                          <a:schemeClr val="tx1"/>
                        </a:solidFill>
                        <a:effectLst/>
                        <a:latin typeface="Titillium Web" panose="020B0604020202020204" pitchFamily="2" charset="0"/>
                      </a:endParaRPr>
                    </a:p>
                  </a:txBody>
                  <a:tcPr marL="0" marR="0" marT="0" marB="98438" anchor="ctr">
                    <a:lnL w="12700" cmpd="sng">
                      <a:noFill/>
                      <a:prstDash val="solid"/>
                    </a:lnL>
                    <a:lnR w="12700" cmpd="sng">
                      <a:noFill/>
                      <a:prstDash val="solid"/>
                    </a:lnR>
                    <a:lnT w="38100" cmpd="sng">
                      <a:noFill/>
                    </a:lnT>
                    <a:lnB w="12700" cmpd="sng">
                      <a:noFill/>
                      <a:prstDash val="solid"/>
                    </a:lnB>
                    <a:noFill/>
                  </a:tcPr>
                </a:tc>
                <a:tc>
                  <a:txBody>
                    <a:bodyPr/>
                    <a:lstStyle/>
                    <a:p>
                      <a:pPr algn="ctr" fontAlgn="base"/>
                      <a:r>
                        <a:rPr lang="en-US" sz="1700" b="1" i="1" cap="none" spc="0">
                          <a:solidFill>
                            <a:schemeClr val="tx1"/>
                          </a:solidFill>
                          <a:effectLst/>
                          <a:latin typeface="Titillium Web" panose="020B0604020202020204" pitchFamily="2" charset="0"/>
                        </a:rPr>
                        <a:t>Postmillennial</a:t>
                      </a:r>
                      <a:endParaRPr lang="en-US" sz="1700" b="1" cap="none" spc="0">
                        <a:solidFill>
                          <a:schemeClr val="tx1"/>
                        </a:solidFill>
                        <a:effectLst/>
                        <a:latin typeface="Titillium Web" panose="020B0604020202020204" pitchFamily="2" charset="0"/>
                      </a:endParaRPr>
                    </a:p>
                  </a:txBody>
                  <a:tcPr marL="0" marR="0" marT="0" marB="98438" anchor="ctr">
                    <a:lnL w="12700" cmpd="sng">
                      <a:noFill/>
                      <a:prstDash val="solid"/>
                    </a:lnL>
                    <a:lnR w="12700" cmpd="sng">
                      <a:noFill/>
                      <a:prstDash val="solid"/>
                    </a:lnR>
                    <a:lnT w="38100" cmpd="sng">
                      <a:noFill/>
                    </a:lnT>
                    <a:lnB w="12700" cmpd="sng">
                      <a:noFill/>
                      <a:prstDash val="solid"/>
                    </a:lnB>
                    <a:noFill/>
                  </a:tcPr>
                </a:tc>
                <a:tc>
                  <a:txBody>
                    <a:bodyPr/>
                    <a:lstStyle/>
                    <a:p>
                      <a:pPr algn="ctr" fontAlgn="base"/>
                      <a:r>
                        <a:rPr lang="en-US" sz="1700" b="1" i="1" cap="none" spc="0">
                          <a:solidFill>
                            <a:schemeClr val="tx1"/>
                          </a:solidFill>
                          <a:effectLst/>
                          <a:latin typeface="Titillium Web" panose="020B0604020202020204" pitchFamily="2" charset="0"/>
                        </a:rPr>
                        <a:t>Historical Premillennial</a:t>
                      </a:r>
                      <a:endParaRPr lang="en-US" sz="1700" b="1" cap="none" spc="0">
                        <a:solidFill>
                          <a:schemeClr val="tx1"/>
                        </a:solidFill>
                        <a:effectLst/>
                        <a:latin typeface="Titillium Web" panose="020B0604020202020204" pitchFamily="2" charset="0"/>
                      </a:endParaRPr>
                    </a:p>
                  </a:txBody>
                  <a:tcPr marL="0" marR="0" marT="0" marB="98438" anchor="ctr">
                    <a:lnL w="12700" cmpd="sng">
                      <a:noFill/>
                      <a:prstDash val="solid"/>
                    </a:lnL>
                    <a:lnR w="12700" cmpd="sng">
                      <a:noFill/>
                      <a:prstDash val="solid"/>
                    </a:lnR>
                    <a:lnT w="38100" cmpd="sng">
                      <a:noFill/>
                    </a:lnT>
                    <a:lnB w="12700" cmpd="sng">
                      <a:noFill/>
                      <a:prstDash val="solid"/>
                    </a:lnB>
                    <a:noFill/>
                  </a:tcPr>
                </a:tc>
                <a:extLst>
                  <a:ext uri="{0D108BD9-81ED-4DB2-BD59-A6C34878D82A}">
                    <a16:rowId xmlns:a16="http://schemas.microsoft.com/office/drawing/2014/main" val="3469685594"/>
                  </a:ext>
                </a:extLst>
              </a:tr>
              <a:tr h="662815">
                <a:tc>
                  <a:txBody>
                    <a:bodyPr/>
                    <a:lstStyle/>
                    <a:p>
                      <a:pPr algn="ctr" fontAlgn="base"/>
                      <a:r>
                        <a:rPr lang="en-US" sz="1700" b="1" cap="none" spc="0">
                          <a:solidFill>
                            <a:schemeClr val="tx1"/>
                          </a:solidFill>
                          <a:effectLst/>
                          <a:latin typeface="EB Garamond" panose="020B0604020202020204" pitchFamily="2" charset="0"/>
                        </a:rPr>
                        <a:t>The Millennium</a:t>
                      </a:r>
                      <a:endParaRPr lang="en-US" sz="1700" b="0" cap="none" spc="0">
                        <a:solidFill>
                          <a:schemeClr val="tx1"/>
                        </a:solidFill>
                        <a:effectLst/>
                        <a:latin typeface="EB Garamond" panose="020B0604020202020204" pitchFamily="2" charset="0"/>
                      </a:endParaRPr>
                    </a:p>
                  </a:txBody>
                  <a:tcPr marL="0" marR="0" marT="0" marB="98438" anchor="ctr">
                    <a:lnL w="12700" cmpd="sng">
                      <a:noFill/>
                      <a:prstDash val="solid"/>
                    </a:lnL>
                    <a:lnR w="12700" cmpd="sng">
                      <a:noFill/>
                      <a:prstDash val="solid"/>
                    </a:lnR>
                    <a:lnT w="12700" cmpd="sng">
                      <a:noFill/>
                      <a:prstDash val="solid"/>
                    </a:lnT>
                    <a:lnB w="12700" cmpd="sng">
                      <a:noFill/>
                      <a:prstDash val="solid"/>
                    </a:lnB>
                    <a:solidFill>
                      <a:schemeClr val="bg1">
                        <a:lumMod val="95000"/>
                      </a:schemeClr>
                    </a:solidFill>
                  </a:tcPr>
                </a:tc>
                <a:tc>
                  <a:txBody>
                    <a:bodyPr/>
                    <a:lstStyle/>
                    <a:p>
                      <a:pPr algn="ctr" fontAlgn="base"/>
                      <a:r>
                        <a:rPr lang="en-US" sz="1700" b="0" cap="none" spc="0">
                          <a:solidFill>
                            <a:schemeClr val="tx1"/>
                          </a:solidFill>
                          <a:effectLst/>
                          <a:latin typeface="EB Garamond" panose="020B0604020202020204" pitchFamily="2" charset="0"/>
                        </a:rPr>
                        <a:t>A literal 1,000 year period</a:t>
                      </a:r>
                    </a:p>
                  </a:txBody>
                  <a:tcPr marL="0" marR="0" marT="0" marB="98438" anchor="ctr">
                    <a:lnL w="12700" cmpd="sng">
                      <a:noFill/>
                      <a:prstDash val="solid"/>
                    </a:lnL>
                    <a:lnR w="12700" cmpd="sng">
                      <a:noFill/>
                      <a:prstDash val="solid"/>
                    </a:lnR>
                    <a:lnT w="12700" cmpd="sng">
                      <a:noFill/>
                      <a:prstDash val="solid"/>
                    </a:lnT>
                    <a:lnB w="12700" cmpd="sng">
                      <a:noFill/>
                      <a:prstDash val="solid"/>
                    </a:lnB>
                    <a:solidFill>
                      <a:schemeClr val="bg1">
                        <a:lumMod val="95000"/>
                      </a:schemeClr>
                    </a:solidFill>
                  </a:tcPr>
                </a:tc>
                <a:tc>
                  <a:txBody>
                    <a:bodyPr/>
                    <a:lstStyle/>
                    <a:p>
                      <a:pPr algn="ctr" fontAlgn="base"/>
                      <a:r>
                        <a:rPr lang="en-US" sz="1700" b="0" cap="none" spc="0">
                          <a:solidFill>
                            <a:schemeClr val="tx1"/>
                          </a:solidFill>
                          <a:effectLst/>
                          <a:latin typeface="EB Garamond" panose="020B0604020202020204" pitchFamily="2" charset="0"/>
                        </a:rPr>
                        <a:t>A figurative number</a:t>
                      </a:r>
                    </a:p>
                  </a:txBody>
                  <a:tcPr marL="0" marR="0" marT="0" marB="98438" anchor="ctr">
                    <a:lnL w="12700" cmpd="sng">
                      <a:noFill/>
                      <a:prstDash val="solid"/>
                    </a:lnL>
                    <a:lnR w="12700" cmpd="sng">
                      <a:noFill/>
                      <a:prstDash val="solid"/>
                    </a:lnR>
                    <a:lnT w="12700" cmpd="sng">
                      <a:noFill/>
                      <a:prstDash val="solid"/>
                    </a:lnT>
                    <a:lnB w="12700" cmpd="sng">
                      <a:noFill/>
                      <a:prstDash val="solid"/>
                    </a:lnB>
                    <a:solidFill>
                      <a:schemeClr val="bg1">
                        <a:lumMod val="95000"/>
                      </a:schemeClr>
                    </a:solidFill>
                  </a:tcPr>
                </a:tc>
                <a:tc>
                  <a:txBody>
                    <a:bodyPr/>
                    <a:lstStyle/>
                    <a:p>
                      <a:pPr algn="ctr" fontAlgn="base"/>
                      <a:r>
                        <a:rPr lang="en-US" sz="1700" b="0" cap="none" spc="0">
                          <a:solidFill>
                            <a:schemeClr val="tx1"/>
                          </a:solidFill>
                          <a:effectLst/>
                          <a:latin typeface="EB Garamond" panose="020B0604020202020204" pitchFamily="2" charset="0"/>
                        </a:rPr>
                        <a:t>A figurative number</a:t>
                      </a:r>
                    </a:p>
                  </a:txBody>
                  <a:tcPr marL="0" marR="0" marT="0" marB="98438" anchor="ctr">
                    <a:lnL w="12700" cmpd="sng">
                      <a:noFill/>
                      <a:prstDash val="solid"/>
                    </a:lnL>
                    <a:lnR w="12700" cmpd="sng">
                      <a:noFill/>
                      <a:prstDash val="solid"/>
                    </a:lnR>
                    <a:lnT w="12700" cmpd="sng">
                      <a:noFill/>
                      <a:prstDash val="solid"/>
                    </a:lnT>
                    <a:lnB w="12700" cmpd="sng">
                      <a:noFill/>
                      <a:prstDash val="solid"/>
                    </a:lnB>
                    <a:solidFill>
                      <a:schemeClr val="bg1">
                        <a:lumMod val="95000"/>
                      </a:schemeClr>
                    </a:solidFill>
                  </a:tcPr>
                </a:tc>
                <a:tc>
                  <a:txBody>
                    <a:bodyPr/>
                    <a:lstStyle/>
                    <a:p>
                      <a:pPr algn="ctr" fontAlgn="base"/>
                      <a:r>
                        <a:rPr lang="en-US" sz="1700" b="0" cap="none" spc="0">
                          <a:solidFill>
                            <a:schemeClr val="tx1"/>
                          </a:solidFill>
                          <a:effectLst/>
                          <a:latin typeface="EB Garamond" panose="020B0604020202020204" pitchFamily="2" charset="0"/>
                        </a:rPr>
                        <a:t>A literal 1,000 year period.</a:t>
                      </a:r>
                    </a:p>
                  </a:txBody>
                  <a:tcPr marL="0" marR="0" marT="0" marB="98438" anchor="ctr">
                    <a:lnL w="12700" cmpd="sng">
                      <a:noFill/>
                      <a:prstDash val="solid"/>
                    </a:lnL>
                    <a:lnR w="12700" cmpd="sng">
                      <a:noFill/>
                      <a:prstDash val="solid"/>
                    </a:lnR>
                    <a:lnT w="12700" cmpd="sng">
                      <a:noFill/>
                      <a:prstDash val="solid"/>
                    </a:lnT>
                    <a:lnB w="12700" cmpd="sng">
                      <a:noFill/>
                      <a:prstDash val="solid"/>
                    </a:lnB>
                    <a:solidFill>
                      <a:schemeClr val="bg1">
                        <a:lumMod val="95000"/>
                      </a:schemeClr>
                    </a:solidFill>
                  </a:tcPr>
                </a:tc>
                <a:extLst>
                  <a:ext uri="{0D108BD9-81ED-4DB2-BD59-A6C34878D82A}">
                    <a16:rowId xmlns:a16="http://schemas.microsoft.com/office/drawing/2014/main" val="3676359541"/>
                  </a:ext>
                </a:extLst>
              </a:tr>
              <a:tr h="1187817">
                <a:tc>
                  <a:txBody>
                    <a:bodyPr/>
                    <a:lstStyle/>
                    <a:p>
                      <a:pPr algn="ctr" fontAlgn="base"/>
                      <a:r>
                        <a:rPr lang="en-US" sz="1700" b="1" cap="none" spc="0">
                          <a:solidFill>
                            <a:schemeClr val="tx1"/>
                          </a:solidFill>
                          <a:effectLst/>
                          <a:latin typeface="EB Garamond" panose="020B0604020202020204" pitchFamily="2" charset="0"/>
                        </a:rPr>
                        <a:t>Christ’s Reign</a:t>
                      </a:r>
                      <a:endParaRPr lang="en-US" sz="1700" b="0" cap="none" spc="0">
                        <a:solidFill>
                          <a:schemeClr val="tx1"/>
                        </a:solidFill>
                        <a:effectLst/>
                        <a:latin typeface="EB Garamond" panose="020B0604020202020204" pitchFamily="2" charset="0"/>
                      </a:endParaRPr>
                    </a:p>
                  </a:txBody>
                  <a:tcPr marL="0" marR="0" marT="0" marB="98438" anchor="ctr">
                    <a:lnL w="12700" cap="flat" cmpd="sng" algn="ctr">
                      <a:noFill/>
                      <a:prstDash val="solid"/>
                    </a:lnL>
                    <a:lnR w="12700" cmpd="sng">
                      <a:noFill/>
                      <a:prstDash val="solid"/>
                    </a:lnR>
                    <a:lnT w="12700" cmpd="sng">
                      <a:noFill/>
                      <a:prstDash val="solid"/>
                    </a:lnT>
                    <a:lnB w="12700" cmpd="sng">
                      <a:noFill/>
                      <a:prstDash val="solid"/>
                    </a:lnB>
                    <a:noFill/>
                  </a:tcPr>
                </a:tc>
                <a:tc>
                  <a:txBody>
                    <a:bodyPr/>
                    <a:lstStyle/>
                    <a:p>
                      <a:pPr algn="ctr" fontAlgn="base"/>
                      <a:r>
                        <a:rPr lang="en-US" sz="1700" b="0" cap="none" spc="0" dirty="0">
                          <a:solidFill>
                            <a:schemeClr val="tx1"/>
                          </a:solidFill>
                          <a:effectLst/>
                          <a:latin typeface="EB Garamond" panose="020B0604020202020204" pitchFamily="2" charset="0"/>
                        </a:rPr>
                        <a:t>Reigns literally in a kingdom on Earth after his Second Coming</a:t>
                      </a:r>
                    </a:p>
                  </a:txBody>
                  <a:tcPr marL="0" marR="0" marT="0" marB="98438" anchor="ctr">
                    <a:lnL w="12700" cmpd="sng">
                      <a:noFill/>
                      <a:prstDash val="solid"/>
                    </a:lnL>
                    <a:lnR w="12700" cmpd="sng">
                      <a:noFill/>
                      <a:prstDash val="solid"/>
                    </a:lnR>
                    <a:lnT w="12700" cmpd="sng">
                      <a:noFill/>
                      <a:prstDash val="solid"/>
                    </a:lnT>
                    <a:lnB w="12700" cmpd="sng">
                      <a:noFill/>
                      <a:prstDash val="solid"/>
                    </a:lnB>
                    <a:noFill/>
                  </a:tcPr>
                </a:tc>
                <a:tc>
                  <a:txBody>
                    <a:bodyPr/>
                    <a:lstStyle/>
                    <a:p>
                      <a:pPr algn="ctr" fontAlgn="base"/>
                      <a:r>
                        <a:rPr lang="en-US" sz="1700" b="0" cap="none" spc="0" dirty="0">
                          <a:solidFill>
                            <a:schemeClr val="tx1"/>
                          </a:solidFill>
                          <a:effectLst/>
                          <a:latin typeface="EB Garamond" panose="020B0604020202020204" pitchFamily="2" charset="0"/>
                        </a:rPr>
                        <a:t>Reigns spiritually on a heavenly throne or reigns spiritually in the hearts of believers</a:t>
                      </a:r>
                    </a:p>
                  </a:txBody>
                  <a:tcPr marL="0" marR="0" marT="0" marB="98438" anchor="ctr">
                    <a:lnL w="12700" cmpd="sng">
                      <a:noFill/>
                      <a:prstDash val="solid"/>
                    </a:lnL>
                    <a:lnR w="12700" cmpd="sng">
                      <a:noFill/>
                      <a:prstDash val="solid"/>
                    </a:lnR>
                    <a:lnT w="12700" cmpd="sng">
                      <a:noFill/>
                      <a:prstDash val="solid"/>
                    </a:lnT>
                    <a:lnB w="12700" cmpd="sng">
                      <a:noFill/>
                      <a:prstDash val="solid"/>
                    </a:lnB>
                    <a:noFill/>
                  </a:tcPr>
                </a:tc>
                <a:tc>
                  <a:txBody>
                    <a:bodyPr/>
                    <a:lstStyle/>
                    <a:p>
                      <a:pPr algn="ctr" fontAlgn="base"/>
                      <a:r>
                        <a:rPr lang="en-US" sz="1700" b="0" cap="none" spc="0">
                          <a:solidFill>
                            <a:schemeClr val="tx1"/>
                          </a:solidFill>
                          <a:effectLst/>
                          <a:latin typeface="EB Garamond" panose="020B0604020202020204" pitchFamily="2" charset="0"/>
                        </a:rPr>
                        <a:t>Reigns spiritually in the hearts of believers, as the gospel transforms the nations of the Earth</a:t>
                      </a:r>
                    </a:p>
                  </a:txBody>
                  <a:tcPr marL="0" marR="0" marT="0" marB="98438" anchor="ctr">
                    <a:lnL w="12700" cmpd="sng">
                      <a:noFill/>
                      <a:prstDash val="solid"/>
                    </a:lnL>
                    <a:lnR w="12700" cmpd="sng">
                      <a:noFill/>
                      <a:prstDash val="solid"/>
                    </a:lnR>
                    <a:lnT w="12700" cmpd="sng">
                      <a:noFill/>
                      <a:prstDash val="solid"/>
                    </a:lnT>
                    <a:lnB w="12700" cmpd="sng">
                      <a:noFill/>
                      <a:prstDash val="solid"/>
                    </a:lnB>
                    <a:noFill/>
                  </a:tcPr>
                </a:tc>
                <a:tc>
                  <a:txBody>
                    <a:bodyPr/>
                    <a:lstStyle/>
                    <a:p>
                      <a:pPr algn="ctr" fontAlgn="base"/>
                      <a:r>
                        <a:rPr lang="en-US" sz="1700" b="0" cap="none" spc="0" dirty="0">
                          <a:solidFill>
                            <a:schemeClr val="tx1"/>
                          </a:solidFill>
                          <a:effectLst/>
                          <a:latin typeface="EB Garamond" panose="020B0604020202020204" pitchFamily="2" charset="0"/>
                        </a:rPr>
                        <a:t>Reigns literally in a kingdom on Earth after his Second Coming</a:t>
                      </a:r>
                    </a:p>
                  </a:txBody>
                  <a:tcPr marL="0" marR="0" marT="0" marB="98438" anchor="ctr">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1164371770"/>
                  </a:ext>
                </a:extLst>
              </a:tr>
              <a:tr h="925316">
                <a:tc>
                  <a:txBody>
                    <a:bodyPr/>
                    <a:lstStyle/>
                    <a:p>
                      <a:pPr algn="ctr" fontAlgn="base"/>
                      <a:r>
                        <a:rPr lang="en-US" sz="1700" b="1" cap="none" spc="0">
                          <a:solidFill>
                            <a:schemeClr val="tx1"/>
                          </a:solidFill>
                          <a:effectLst/>
                          <a:latin typeface="EB Garamond" panose="020B0604020202020204" pitchFamily="2" charset="0"/>
                        </a:rPr>
                        <a:t>Israel</a:t>
                      </a:r>
                      <a:endParaRPr lang="en-US" sz="1700" b="0" cap="none" spc="0">
                        <a:solidFill>
                          <a:schemeClr val="tx1"/>
                        </a:solidFill>
                        <a:effectLst/>
                        <a:latin typeface="EB Garamond" panose="020B0604020202020204" pitchFamily="2" charset="0"/>
                      </a:endParaRPr>
                    </a:p>
                  </a:txBody>
                  <a:tcPr marL="0" marR="0" marT="0" marB="98438" anchor="ctr">
                    <a:lnL w="12700" cmpd="sng">
                      <a:noFill/>
                      <a:prstDash val="solid"/>
                    </a:lnL>
                    <a:lnR w="12700" cmpd="sng">
                      <a:noFill/>
                      <a:prstDash val="solid"/>
                    </a:lnR>
                    <a:lnT w="12700" cmpd="sng">
                      <a:noFill/>
                      <a:prstDash val="solid"/>
                    </a:lnT>
                    <a:lnB w="12700" cmpd="sng">
                      <a:noFill/>
                      <a:prstDash val="solid"/>
                    </a:lnB>
                    <a:solidFill>
                      <a:schemeClr val="bg1">
                        <a:lumMod val="95000"/>
                      </a:schemeClr>
                    </a:solidFill>
                  </a:tcPr>
                </a:tc>
                <a:tc>
                  <a:txBody>
                    <a:bodyPr/>
                    <a:lstStyle/>
                    <a:p>
                      <a:pPr algn="ctr" fontAlgn="base"/>
                      <a:r>
                        <a:rPr lang="en-US" sz="1700" b="0" cap="none" spc="0">
                          <a:solidFill>
                            <a:schemeClr val="tx1"/>
                          </a:solidFill>
                          <a:effectLst/>
                          <a:latin typeface="EB Garamond" panose="020B0604020202020204" pitchFamily="2" charset="0"/>
                        </a:rPr>
                        <a:t>Christ reigns in Israel over a regathered Israel</a:t>
                      </a:r>
                    </a:p>
                  </a:txBody>
                  <a:tcPr marL="0" marR="0" marT="0" marB="98438" anchor="ctr">
                    <a:lnL w="12700" cmpd="sng">
                      <a:noFill/>
                      <a:prstDash val="solid"/>
                    </a:lnL>
                    <a:lnR w="12700" cmpd="sng">
                      <a:noFill/>
                      <a:prstDash val="solid"/>
                    </a:lnR>
                    <a:lnT w="12700" cmpd="sng">
                      <a:noFill/>
                      <a:prstDash val="solid"/>
                    </a:lnT>
                    <a:lnB w="12700" cmpd="sng">
                      <a:noFill/>
                      <a:prstDash val="solid"/>
                    </a:lnB>
                    <a:solidFill>
                      <a:schemeClr val="bg1">
                        <a:lumMod val="95000"/>
                      </a:schemeClr>
                    </a:solidFill>
                  </a:tcPr>
                </a:tc>
                <a:tc>
                  <a:txBody>
                    <a:bodyPr/>
                    <a:lstStyle/>
                    <a:p>
                      <a:pPr algn="ctr" fontAlgn="base"/>
                      <a:r>
                        <a:rPr lang="en-US" sz="1700" b="0" cap="none" spc="0">
                          <a:solidFill>
                            <a:schemeClr val="tx1"/>
                          </a:solidFill>
                          <a:effectLst/>
                          <a:latin typeface="EB Garamond" panose="020B0604020202020204" pitchFamily="2" charset="0"/>
                        </a:rPr>
                        <a:t>The Church replaces the promises given to national Israel</a:t>
                      </a:r>
                    </a:p>
                  </a:txBody>
                  <a:tcPr marL="0" marR="0" marT="0" marB="98438" anchor="ctr">
                    <a:lnL w="12700" cmpd="sng">
                      <a:noFill/>
                      <a:prstDash val="solid"/>
                    </a:lnL>
                    <a:lnR w="12700" cmpd="sng">
                      <a:noFill/>
                      <a:prstDash val="solid"/>
                    </a:lnR>
                    <a:lnT w="12700" cmpd="sng">
                      <a:noFill/>
                      <a:prstDash val="solid"/>
                    </a:lnT>
                    <a:lnB w="12700" cmpd="sng">
                      <a:noFill/>
                      <a:prstDash val="solid"/>
                    </a:lnB>
                    <a:solidFill>
                      <a:schemeClr val="bg1">
                        <a:lumMod val="95000"/>
                      </a:schemeClr>
                    </a:solidFill>
                  </a:tcPr>
                </a:tc>
                <a:tc>
                  <a:txBody>
                    <a:bodyPr/>
                    <a:lstStyle/>
                    <a:p>
                      <a:pPr algn="ctr" fontAlgn="base"/>
                      <a:r>
                        <a:rPr lang="en-US" sz="1700" b="0" cap="none" spc="0">
                          <a:solidFill>
                            <a:schemeClr val="tx1"/>
                          </a:solidFill>
                          <a:effectLst/>
                          <a:latin typeface="EB Garamond" panose="020B0604020202020204" pitchFamily="2" charset="0"/>
                        </a:rPr>
                        <a:t>The Church replaces the promises given to national Israel</a:t>
                      </a:r>
                    </a:p>
                  </a:txBody>
                  <a:tcPr marL="0" marR="0" marT="0" marB="98438" anchor="ctr">
                    <a:lnL w="12700" cmpd="sng">
                      <a:noFill/>
                      <a:prstDash val="solid"/>
                    </a:lnL>
                    <a:lnR w="12700" cmpd="sng">
                      <a:noFill/>
                      <a:prstDash val="solid"/>
                    </a:lnR>
                    <a:lnT w="12700" cmpd="sng">
                      <a:noFill/>
                      <a:prstDash val="solid"/>
                    </a:lnT>
                    <a:lnB w="12700" cmpd="sng">
                      <a:noFill/>
                      <a:prstDash val="solid"/>
                    </a:lnB>
                    <a:solidFill>
                      <a:schemeClr val="bg1">
                        <a:lumMod val="95000"/>
                      </a:schemeClr>
                    </a:solidFill>
                  </a:tcPr>
                </a:tc>
                <a:tc>
                  <a:txBody>
                    <a:bodyPr/>
                    <a:lstStyle/>
                    <a:p>
                      <a:pPr algn="ctr" fontAlgn="base"/>
                      <a:r>
                        <a:rPr lang="en-US" sz="1700" b="0" cap="none" spc="0" dirty="0">
                          <a:solidFill>
                            <a:schemeClr val="tx1"/>
                          </a:solidFill>
                          <a:effectLst/>
                          <a:latin typeface="EB Garamond" panose="020B0604020202020204" pitchFamily="2" charset="0"/>
                        </a:rPr>
                        <a:t>The Church replaces the promises given to national Israel</a:t>
                      </a:r>
                    </a:p>
                  </a:txBody>
                  <a:tcPr marL="0" marR="0" marT="0" marB="98438" anchor="ctr">
                    <a:lnL w="12700" cmpd="sng">
                      <a:noFill/>
                      <a:prstDash val="solid"/>
                    </a:lnL>
                    <a:lnR w="12700" cmpd="sng">
                      <a:noFill/>
                      <a:prstDash val="solid"/>
                    </a:lnR>
                    <a:lnT w="12700" cmpd="sng">
                      <a:noFill/>
                      <a:prstDash val="solid"/>
                    </a:lnT>
                    <a:lnB w="12700" cmpd="sng">
                      <a:noFill/>
                      <a:prstDash val="solid"/>
                    </a:lnB>
                    <a:solidFill>
                      <a:schemeClr val="bg1">
                        <a:lumMod val="95000"/>
                      </a:schemeClr>
                    </a:solidFill>
                  </a:tcPr>
                </a:tc>
                <a:extLst>
                  <a:ext uri="{0D108BD9-81ED-4DB2-BD59-A6C34878D82A}">
                    <a16:rowId xmlns:a16="http://schemas.microsoft.com/office/drawing/2014/main" val="1114383304"/>
                  </a:ext>
                </a:extLst>
              </a:tr>
              <a:tr h="1450318">
                <a:tc>
                  <a:txBody>
                    <a:bodyPr/>
                    <a:lstStyle/>
                    <a:p>
                      <a:pPr algn="ctr" fontAlgn="base"/>
                      <a:r>
                        <a:rPr lang="en-US" sz="1700" b="1" cap="none" spc="0">
                          <a:solidFill>
                            <a:schemeClr val="tx1"/>
                          </a:solidFill>
                          <a:effectLst/>
                          <a:latin typeface="EB Garamond" panose="020B0604020202020204" pitchFamily="2" charset="0"/>
                        </a:rPr>
                        <a:t>View of Human History</a:t>
                      </a:r>
                      <a:endParaRPr lang="en-US" sz="1700" b="0" cap="none" spc="0">
                        <a:solidFill>
                          <a:schemeClr val="tx1"/>
                        </a:solidFill>
                        <a:effectLst/>
                        <a:latin typeface="EB Garamond" panose="020B0604020202020204" pitchFamily="2" charset="0"/>
                      </a:endParaRPr>
                    </a:p>
                  </a:txBody>
                  <a:tcPr marL="0" marR="0" marT="0" marB="98438" anchor="ctr">
                    <a:lnL w="12700" cap="flat" cmpd="sng" algn="ctr">
                      <a:noFill/>
                      <a:prstDash val="solid"/>
                    </a:lnL>
                    <a:lnR w="12700" cmpd="sng">
                      <a:noFill/>
                      <a:prstDash val="solid"/>
                    </a:lnR>
                    <a:lnT w="12700" cmpd="sng">
                      <a:noFill/>
                      <a:prstDash val="solid"/>
                    </a:lnT>
                    <a:lnB w="12700" cap="flat" cmpd="sng" algn="ctr">
                      <a:noFill/>
                      <a:prstDash val="solid"/>
                    </a:lnB>
                    <a:noFill/>
                  </a:tcPr>
                </a:tc>
                <a:tc>
                  <a:txBody>
                    <a:bodyPr/>
                    <a:lstStyle/>
                    <a:p>
                      <a:pPr algn="ctr" fontAlgn="base"/>
                      <a:r>
                        <a:rPr lang="en-US" sz="1700" b="0" cap="none" spc="0" dirty="0">
                          <a:solidFill>
                            <a:schemeClr val="tx1"/>
                          </a:solidFill>
                          <a:effectLst/>
                          <a:latin typeface="EB Garamond" panose="020B0604020202020204" pitchFamily="2" charset="0"/>
                        </a:rPr>
                        <a:t>Believes human history will get progressively </a:t>
                      </a:r>
                      <a:r>
                        <a:rPr lang="en-US" sz="1700" b="0" i="1" cap="none" spc="0" dirty="0">
                          <a:solidFill>
                            <a:schemeClr val="tx1"/>
                          </a:solidFill>
                          <a:effectLst/>
                          <a:latin typeface="EB Garamond" panose="020B0604020202020204" pitchFamily="2" charset="0"/>
                        </a:rPr>
                        <a:t>worse</a:t>
                      </a:r>
                      <a:r>
                        <a:rPr lang="en-US" sz="1700" b="0" cap="none" spc="0" dirty="0">
                          <a:solidFill>
                            <a:schemeClr val="tx1"/>
                          </a:solidFill>
                          <a:effectLst/>
                          <a:latin typeface="EB Garamond" panose="020B0604020202020204" pitchFamily="2" charset="0"/>
                        </a:rPr>
                        <a:t>, as the gospel reaches all nations</a:t>
                      </a:r>
                    </a:p>
                  </a:txBody>
                  <a:tcPr marL="0" marR="0" marT="0" marB="98438" anchor="ctr">
                    <a:lnL w="12700" cmpd="sng">
                      <a:noFill/>
                      <a:prstDash val="solid"/>
                    </a:lnL>
                    <a:lnR w="12700" cmpd="sng">
                      <a:noFill/>
                      <a:prstDash val="solid"/>
                    </a:lnR>
                    <a:lnT w="12700" cmpd="sng">
                      <a:noFill/>
                      <a:prstDash val="solid"/>
                    </a:lnT>
                    <a:lnB w="12700" cap="flat" cmpd="sng" algn="ctr">
                      <a:noFill/>
                      <a:prstDash val="solid"/>
                    </a:lnB>
                    <a:noFill/>
                  </a:tcPr>
                </a:tc>
                <a:tc>
                  <a:txBody>
                    <a:bodyPr/>
                    <a:lstStyle/>
                    <a:p>
                      <a:pPr algn="ctr" fontAlgn="base"/>
                      <a:r>
                        <a:rPr lang="en-US" sz="1700" b="0" cap="none" spc="0" dirty="0">
                          <a:solidFill>
                            <a:schemeClr val="tx1"/>
                          </a:solidFill>
                          <a:effectLst/>
                          <a:latin typeface="EB Garamond" panose="020B0604020202020204" pitchFamily="2" charset="0"/>
                        </a:rPr>
                        <a:t>Believes human history will get progressively </a:t>
                      </a:r>
                      <a:r>
                        <a:rPr lang="en-US" sz="1700" b="0" i="1" cap="none" spc="0" dirty="0">
                          <a:solidFill>
                            <a:schemeClr val="tx1"/>
                          </a:solidFill>
                          <a:effectLst/>
                          <a:latin typeface="EB Garamond" panose="020B0604020202020204" pitchFamily="2" charset="0"/>
                        </a:rPr>
                        <a:t>worse</a:t>
                      </a:r>
                      <a:r>
                        <a:rPr lang="en-US" sz="1700" b="0" cap="none" spc="0" dirty="0">
                          <a:solidFill>
                            <a:schemeClr val="tx1"/>
                          </a:solidFill>
                          <a:effectLst/>
                          <a:latin typeface="EB Garamond" panose="020B0604020202020204" pitchFamily="2" charset="0"/>
                        </a:rPr>
                        <a:t>, as the gospel reaches all nations</a:t>
                      </a:r>
                    </a:p>
                  </a:txBody>
                  <a:tcPr marL="0" marR="0" marT="0" marB="98438" anchor="ctr">
                    <a:lnL w="12700" cmpd="sng">
                      <a:noFill/>
                      <a:prstDash val="solid"/>
                    </a:lnL>
                    <a:lnR w="12700" cmpd="sng">
                      <a:noFill/>
                      <a:prstDash val="solid"/>
                    </a:lnR>
                    <a:lnT w="12700" cmpd="sng">
                      <a:noFill/>
                      <a:prstDash val="solid"/>
                    </a:lnT>
                    <a:lnB w="12700" cap="flat" cmpd="sng" algn="ctr">
                      <a:noFill/>
                      <a:prstDash val="solid"/>
                    </a:lnB>
                    <a:noFill/>
                  </a:tcPr>
                </a:tc>
                <a:tc>
                  <a:txBody>
                    <a:bodyPr/>
                    <a:lstStyle/>
                    <a:p>
                      <a:pPr algn="ctr" fontAlgn="base"/>
                      <a:r>
                        <a:rPr lang="en-US" sz="1700" b="0" cap="none" spc="0">
                          <a:solidFill>
                            <a:schemeClr val="tx1"/>
                          </a:solidFill>
                          <a:effectLst/>
                          <a:latin typeface="EB Garamond" panose="020B0604020202020204" pitchFamily="2" charset="0"/>
                        </a:rPr>
                        <a:t>Believes that human history will get progressively </a:t>
                      </a:r>
                      <a:r>
                        <a:rPr lang="en-US" sz="1700" b="0" i="1" cap="none" spc="0">
                          <a:solidFill>
                            <a:schemeClr val="tx1"/>
                          </a:solidFill>
                          <a:effectLst/>
                          <a:latin typeface="EB Garamond" panose="020B0604020202020204" pitchFamily="2" charset="0"/>
                        </a:rPr>
                        <a:t>better</a:t>
                      </a:r>
                      <a:r>
                        <a:rPr lang="en-US" sz="1700" b="0" cap="none" spc="0">
                          <a:solidFill>
                            <a:schemeClr val="tx1"/>
                          </a:solidFill>
                          <a:effectLst/>
                          <a:latin typeface="EB Garamond" panose="020B0604020202020204" pitchFamily="2" charset="0"/>
                        </a:rPr>
                        <a:t>. The nations will eventually be transformed by Christ’s reign over society</a:t>
                      </a:r>
                    </a:p>
                  </a:txBody>
                  <a:tcPr marL="0" marR="0" marT="0" marB="98438" anchor="ctr">
                    <a:lnL w="12700" cmpd="sng">
                      <a:noFill/>
                      <a:prstDash val="solid"/>
                    </a:lnL>
                    <a:lnR w="12700" cmpd="sng">
                      <a:noFill/>
                      <a:prstDash val="solid"/>
                    </a:lnR>
                    <a:lnT w="12700" cmpd="sng">
                      <a:noFill/>
                      <a:prstDash val="solid"/>
                    </a:lnT>
                    <a:lnB w="12700" cap="flat" cmpd="sng" algn="ctr">
                      <a:noFill/>
                      <a:prstDash val="solid"/>
                    </a:lnB>
                    <a:noFill/>
                  </a:tcPr>
                </a:tc>
                <a:tc>
                  <a:txBody>
                    <a:bodyPr/>
                    <a:lstStyle/>
                    <a:p>
                      <a:pPr algn="ctr" fontAlgn="base"/>
                      <a:r>
                        <a:rPr lang="en-US" sz="1700" b="0" cap="none" spc="0" dirty="0">
                          <a:solidFill>
                            <a:schemeClr val="tx1"/>
                          </a:solidFill>
                          <a:effectLst/>
                          <a:latin typeface="EB Garamond" panose="020B0604020202020204" pitchFamily="2" charset="0"/>
                        </a:rPr>
                        <a:t>Believes human history will get progressively </a:t>
                      </a:r>
                      <a:r>
                        <a:rPr lang="en-US" sz="1700" b="0" i="1" cap="none" spc="0" dirty="0">
                          <a:solidFill>
                            <a:schemeClr val="tx1"/>
                          </a:solidFill>
                          <a:effectLst/>
                          <a:latin typeface="EB Garamond" panose="020B0604020202020204" pitchFamily="2" charset="0"/>
                        </a:rPr>
                        <a:t>worse</a:t>
                      </a:r>
                      <a:r>
                        <a:rPr lang="en-US" sz="1700" b="0" cap="none" spc="0" dirty="0">
                          <a:solidFill>
                            <a:schemeClr val="tx1"/>
                          </a:solidFill>
                          <a:effectLst/>
                          <a:latin typeface="EB Garamond" panose="020B0604020202020204" pitchFamily="2" charset="0"/>
                        </a:rPr>
                        <a:t>, as the gospel reaches all nations</a:t>
                      </a:r>
                    </a:p>
                  </a:txBody>
                  <a:tcPr marL="0" marR="0" marT="0" marB="98438" anchor="ctr">
                    <a:lnL w="12700" cmpd="sng">
                      <a:noFill/>
                      <a:prstDash val="solid"/>
                    </a:lnL>
                    <a:lnR w="12700" cmpd="sng">
                      <a:noFill/>
                      <a:prstDash val="solid"/>
                    </a:lnR>
                    <a:lnT w="12700" cmpd="sng">
                      <a:noFill/>
                      <a:prstDash val="solid"/>
                    </a:lnT>
                    <a:lnB w="12700" cap="flat" cmpd="sng" algn="ctr">
                      <a:noFill/>
                      <a:prstDash val="solid"/>
                    </a:lnB>
                    <a:noFill/>
                  </a:tcPr>
                </a:tc>
                <a:extLst>
                  <a:ext uri="{0D108BD9-81ED-4DB2-BD59-A6C34878D82A}">
                    <a16:rowId xmlns:a16="http://schemas.microsoft.com/office/drawing/2014/main" val="4125232757"/>
                  </a:ext>
                </a:extLst>
              </a:tr>
            </a:tbl>
          </a:graphicData>
        </a:graphic>
      </p:graphicFrame>
    </p:spTree>
    <p:extLst>
      <p:ext uri="{BB962C8B-B14F-4D97-AF65-F5344CB8AC3E}">
        <p14:creationId xmlns:p14="http://schemas.microsoft.com/office/powerpoint/2010/main" val="4241791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Freeform: Shape 21">
            <a:extLst>
              <a:ext uri="{FF2B5EF4-FFF2-40B4-BE49-F238E27FC236}">
                <a16:creationId xmlns:a16="http://schemas.microsoft.com/office/drawing/2014/main" id="{5E8D2E83-FB3A-40E7-A9E5-7AB389D612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23809"/>
            <a:ext cx="11016943" cy="2262375"/>
          </a:xfrm>
          <a:custGeom>
            <a:avLst/>
            <a:gdLst>
              <a:gd name="connsiteX0" fmla="*/ 0 w 11016943"/>
              <a:gd name="connsiteY0" fmla="*/ 0 h 2262375"/>
              <a:gd name="connsiteX1" fmla="*/ 9969166 w 11016943"/>
              <a:gd name="connsiteY1" fmla="*/ 0 h 2262375"/>
              <a:gd name="connsiteX2" fmla="*/ 11016943 w 11016943"/>
              <a:gd name="connsiteY2" fmla="*/ 2262375 h 2262375"/>
              <a:gd name="connsiteX3" fmla="*/ 4942050 w 11016943"/>
              <a:gd name="connsiteY3" fmla="*/ 2262375 h 2262375"/>
              <a:gd name="connsiteX4" fmla="*/ 4582160 w 11016943"/>
              <a:gd name="connsiteY4" fmla="*/ 2262375 h 2262375"/>
              <a:gd name="connsiteX5" fmla="*/ 0 w 11016943"/>
              <a:gd name="connsiteY5" fmla="*/ 2262375 h 2262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016943" h="2262375">
                <a:moveTo>
                  <a:pt x="0" y="0"/>
                </a:moveTo>
                <a:lnTo>
                  <a:pt x="9969166" y="0"/>
                </a:lnTo>
                <a:lnTo>
                  <a:pt x="11016943" y="2262375"/>
                </a:lnTo>
                <a:lnTo>
                  <a:pt x="4942050" y="2262375"/>
                </a:lnTo>
                <a:lnTo>
                  <a:pt x="4582160" y="2262375"/>
                </a:lnTo>
                <a:lnTo>
                  <a:pt x="0" y="2262375"/>
                </a:lnTo>
                <a:close/>
              </a:path>
            </a:pathLst>
          </a:custGeom>
          <a:solidFill>
            <a:schemeClr val="bg1">
              <a:lumMod val="85000"/>
              <a:lumOff val="15000"/>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5" name="Content Placeholder 14" descr="Diagram&#10;&#10;Description automatically generated with low confidence">
            <a:extLst>
              <a:ext uri="{FF2B5EF4-FFF2-40B4-BE49-F238E27FC236}">
                <a16:creationId xmlns:a16="http://schemas.microsoft.com/office/drawing/2014/main" id="{052D89A0-E5AF-47A7-9938-DFD66006DEFC}"/>
              </a:ext>
            </a:extLst>
          </p:cNvPr>
          <p:cNvPicPr>
            <a:picLocks noChangeAspect="1"/>
          </p:cNvPicPr>
          <p:nvPr/>
        </p:nvPicPr>
        <p:blipFill rotWithShape="1">
          <a:blip r:embed="rId2">
            <a:extLst>
              <a:ext uri="{28A0092B-C50C-407E-A947-70E740481C1C}">
                <a14:useLocalDpi xmlns:a14="http://schemas.microsoft.com/office/drawing/2010/main" val="0"/>
              </a:ext>
            </a:extLst>
          </a:blip>
          <a:srcRect r="-1" b="3408"/>
          <a:stretch/>
        </p:blipFill>
        <p:spPr>
          <a:xfrm>
            <a:off x="20" y="10"/>
            <a:ext cx="12188932" cy="6857990"/>
          </a:xfrm>
          <a:prstGeom prst="rect">
            <a:avLst/>
          </a:prstGeom>
        </p:spPr>
      </p:pic>
    </p:spTree>
    <p:extLst>
      <p:ext uri="{BB962C8B-B14F-4D97-AF65-F5344CB8AC3E}">
        <p14:creationId xmlns:p14="http://schemas.microsoft.com/office/powerpoint/2010/main" val="979683465"/>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Freeform: Shape 18">
            <a:extLst>
              <a:ext uri="{FF2B5EF4-FFF2-40B4-BE49-F238E27FC236}">
                <a16:creationId xmlns:a16="http://schemas.microsoft.com/office/drawing/2014/main" id="{5E8D2E83-FB3A-40E7-A9E5-7AB389D612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23809"/>
            <a:ext cx="11016943" cy="2262375"/>
          </a:xfrm>
          <a:custGeom>
            <a:avLst/>
            <a:gdLst>
              <a:gd name="connsiteX0" fmla="*/ 0 w 11016943"/>
              <a:gd name="connsiteY0" fmla="*/ 0 h 2262375"/>
              <a:gd name="connsiteX1" fmla="*/ 9969166 w 11016943"/>
              <a:gd name="connsiteY1" fmla="*/ 0 h 2262375"/>
              <a:gd name="connsiteX2" fmla="*/ 11016943 w 11016943"/>
              <a:gd name="connsiteY2" fmla="*/ 2262375 h 2262375"/>
              <a:gd name="connsiteX3" fmla="*/ 4942050 w 11016943"/>
              <a:gd name="connsiteY3" fmla="*/ 2262375 h 2262375"/>
              <a:gd name="connsiteX4" fmla="*/ 4582160 w 11016943"/>
              <a:gd name="connsiteY4" fmla="*/ 2262375 h 2262375"/>
              <a:gd name="connsiteX5" fmla="*/ 0 w 11016943"/>
              <a:gd name="connsiteY5" fmla="*/ 2262375 h 2262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016943" h="2262375">
                <a:moveTo>
                  <a:pt x="0" y="0"/>
                </a:moveTo>
                <a:lnTo>
                  <a:pt x="9969166" y="0"/>
                </a:lnTo>
                <a:lnTo>
                  <a:pt x="11016943" y="2262375"/>
                </a:lnTo>
                <a:lnTo>
                  <a:pt x="4942050" y="2262375"/>
                </a:lnTo>
                <a:lnTo>
                  <a:pt x="4582160" y="2262375"/>
                </a:lnTo>
                <a:lnTo>
                  <a:pt x="0" y="2262375"/>
                </a:lnTo>
                <a:close/>
              </a:path>
            </a:pathLst>
          </a:custGeom>
          <a:solidFill>
            <a:schemeClr val="bg1">
              <a:lumMod val="85000"/>
              <a:lumOff val="15000"/>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1" name="Content Placeholder 10" descr="Diagram&#10;&#10;Description automatically generated">
            <a:extLst>
              <a:ext uri="{FF2B5EF4-FFF2-40B4-BE49-F238E27FC236}">
                <a16:creationId xmlns:a16="http://schemas.microsoft.com/office/drawing/2014/main" id="{A7CB622D-ECF2-4E7E-8D6A-30C1A12F227C}"/>
              </a:ext>
            </a:extLst>
          </p:cNvPr>
          <p:cNvPicPr>
            <a:picLocks noChangeAspect="1"/>
          </p:cNvPicPr>
          <p:nvPr/>
        </p:nvPicPr>
        <p:blipFill rotWithShape="1">
          <a:blip r:embed="rId2">
            <a:extLst>
              <a:ext uri="{28A0092B-C50C-407E-A947-70E740481C1C}">
                <a14:useLocalDpi xmlns:a14="http://schemas.microsoft.com/office/drawing/2010/main" val="0"/>
              </a:ext>
            </a:extLst>
          </a:blip>
          <a:srcRect r="-1" b="3408"/>
          <a:stretch/>
        </p:blipFill>
        <p:spPr>
          <a:xfrm>
            <a:off x="0" y="0"/>
            <a:ext cx="12188932" cy="6857990"/>
          </a:xfrm>
          <a:prstGeom prst="rect">
            <a:avLst/>
          </a:prstGeom>
        </p:spPr>
      </p:pic>
    </p:spTree>
    <p:extLst>
      <p:ext uri="{BB962C8B-B14F-4D97-AF65-F5344CB8AC3E}">
        <p14:creationId xmlns:p14="http://schemas.microsoft.com/office/powerpoint/2010/main" val="1425176328"/>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Freeform: Shape 16">
            <a:extLst>
              <a:ext uri="{FF2B5EF4-FFF2-40B4-BE49-F238E27FC236}">
                <a16:creationId xmlns:a16="http://schemas.microsoft.com/office/drawing/2014/main" id="{5E8D2E83-FB3A-40E7-A9E5-7AB389D612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23809"/>
            <a:ext cx="11016943" cy="2262375"/>
          </a:xfrm>
          <a:custGeom>
            <a:avLst/>
            <a:gdLst>
              <a:gd name="connsiteX0" fmla="*/ 0 w 11016943"/>
              <a:gd name="connsiteY0" fmla="*/ 0 h 2262375"/>
              <a:gd name="connsiteX1" fmla="*/ 9969166 w 11016943"/>
              <a:gd name="connsiteY1" fmla="*/ 0 h 2262375"/>
              <a:gd name="connsiteX2" fmla="*/ 11016943 w 11016943"/>
              <a:gd name="connsiteY2" fmla="*/ 2262375 h 2262375"/>
              <a:gd name="connsiteX3" fmla="*/ 4942050 w 11016943"/>
              <a:gd name="connsiteY3" fmla="*/ 2262375 h 2262375"/>
              <a:gd name="connsiteX4" fmla="*/ 4582160 w 11016943"/>
              <a:gd name="connsiteY4" fmla="*/ 2262375 h 2262375"/>
              <a:gd name="connsiteX5" fmla="*/ 0 w 11016943"/>
              <a:gd name="connsiteY5" fmla="*/ 2262375 h 2262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016943" h="2262375">
                <a:moveTo>
                  <a:pt x="0" y="0"/>
                </a:moveTo>
                <a:lnTo>
                  <a:pt x="9969166" y="0"/>
                </a:lnTo>
                <a:lnTo>
                  <a:pt x="11016943" y="2262375"/>
                </a:lnTo>
                <a:lnTo>
                  <a:pt x="4942050" y="2262375"/>
                </a:lnTo>
                <a:lnTo>
                  <a:pt x="4582160" y="2262375"/>
                </a:lnTo>
                <a:lnTo>
                  <a:pt x="0" y="2262375"/>
                </a:lnTo>
                <a:close/>
              </a:path>
            </a:pathLst>
          </a:custGeom>
          <a:solidFill>
            <a:schemeClr val="bg1">
              <a:lumMod val="85000"/>
              <a:lumOff val="15000"/>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9" name="Content Placeholder 8" descr="Timeline&#10;&#10;Description automatically generated">
            <a:extLst>
              <a:ext uri="{FF2B5EF4-FFF2-40B4-BE49-F238E27FC236}">
                <a16:creationId xmlns:a16="http://schemas.microsoft.com/office/drawing/2014/main" id="{CEE62B0A-9B5F-418E-B6ED-BFBC81D91EFE}"/>
              </a:ext>
            </a:extLst>
          </p:cNvPr>
          <p:cNvPicPr>
            <a:picLocks noChangeAspect="1"/>
          </p:cNvPicPr>
          <p:nvPr/>
        </p:nvPicPr>
        <p:blipFill rotWithShape="1">
          <a:blip r:embed="rId2">
            <a:extLst>
              <a:ext uri="{28A0092B-C50C-407E-A947-70E740481C1C}">
                <a14:useLocalDpi xmlns:a14="http://schemas.microsoft.com/office/drawing/2010/main" val="0"/>
              </a:ext>
            </a:extLst>
          </a:blip>
          <a:srcRect r="-1" b="3408"/>
          <a:stretch/>
        </p:blipFill>
        <p:spPr>
          <a:xfrm>
            <a:off x="0" y="0"/>
            <a:ext cx="12188932" cy="6857990"/>
          </a:xfrm>
          <a:prstGeom prst="rect">
            <a:avLst/>
          </a:prstGeom>
        </p:spPr>
      </p:pic>
    </p:spTree>
    <p:extLst>
      <p:ext uri="{BB962C8B-B14F-4D97-AF65-F5344CB8AC3E}">
        <p14:creationId xmlns:p14="http://schemas.microsoft.com/office/powerpoint/2010/main" val="3290594043"/>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FE99B-7228-4952-8DE0-F29BD8789766}"/>
              </a:ext>
            </a:extLst>
          </p:cNvPr>
          <p:cNvSpPr>
            <a:spLocks noGrp="1"/>
          </p:cNvSpPr>
          <p:nvPr>
            <p:ph type="title"/>
          </p:nvPr>
        </p:nvSpPr>
        <p:spPr/>
        <p:txBody>
          <a:bodyPr/>
          <a:lstStyle/>
          <a:p>
            <a:r>
              <a:rPr lang="en-US" dirty="0">
                <a:solidFill>
                  <a:schemeClr val="bg1"/>
                </a:solidFill>
              </a:rPr>
              <a:t>Structure of Revelation</a:t>
            </a:r>
          </a:p>
        </p:txBody>
      </p:sp>
      <p:sp>
        <p:nvSpPr>
          <p:cNvPr id="3" name="Content Placeholder 2">
            <a:extLst>
              <a:ext uri="{FF2B5EF4-FFF2-40B4-BE49-F238E27FC236}">
                <a16:creationId xmlns:a16="http://schemas.microsoft.com/office/drawing/2014/main" id="{BF5B1DA1-5CE9-4346-9A2B-7CDCFB6B3A97}"/>
              </a:ext>
            </a:extLst>
          </p:cNvPr>
          <p:cNvSpPr>
            <a:spLocks noGrp="1"/>
          </p:cNvSpPr>
          <p:nvPr>
            <p:ph idx="1"/>
          </p:nvPr>
        </p:nvSpPr>
        <p:spPr>
          <a:xfrm>
            <a:off x="838200" y="1385612"/>
            <a:ext cx="10515600" cy="5028937"/>
          </a:xfrm>
        </p:spPr>
        <p:txBody>
          <a:bodyPr>
            <a:normAutofit fontScale="92500" lnSpcReduction="10000"/>
          </a:bodyPr>
          <a:lstStyle/>
          <a:p>
            <a:pPr marL="0" marR="0" indent="0">
              <a:lnSpc>
                <a:spcPct val="107000"/>
              </a:lnSpc>
              <a:spcBef>
                <a:spcPts val="0"/>
              </a:spcBef>
              <a:spcAft>
                <a:spcPts val="0"/>
              </a:spcAft>
              <a:buNone/>
            </a:pPr>
            <a:r>
              <a:rPr lang="en-US"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Rev. 1:19 ESV Write therefore the things </a:t>
            </a:r>
            <a:r>
              <a:rPr lang="en-US" dirty="0">
                <a:solidFill>
                  <a:srgbClr val="92D050"/>
                </a:solidFill>
                <a:effectLst/>
                <a:latin typeface="Calibri" panose="020F0502020204030204" pitchFamily="34" charset="0"/>
                <a:ea typeface="Calibri" panose="020F0502020204030204" pitchFamily="34" charset="0"/>
                <a:cs typeface="Times New Roman" panose="02020603050405020304" pitchFamily="18" charset="0"/>
              </a:rPr>
              <a:t>that you have seen</a:t>
            </a:r>
            <a:r>
              <a:rPr lang="en-US"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those </a:t>
            </a:r>
            <a:r>
              <a:rPr lang="en-US"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t>that are </a:t>
            </a:r>
            <a:r>
              <a:rPr lang="en-US"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and those </a:t>
            </a:r>
            <a:r>
              <a:rPr lang="en-US" dirty="0">
                <a:solidFill>
                  <a:srgbClr val="FF7C80"/>
                </a:solidFill>
                <a:effectLst/>
                <a:latin typeface="Calibri" panose="020F0502020204030204" pitchFamily="34" charset="0"/>
                <a:ea typeface="Calibri" panose="020F0502020204030204" pitchFamily="34" charset="0"/>
                <a:cs typeface="Times New Roman" panose="02020603050405020304" pitchFamily="18" charset="0"/>
              </a:rPr>
              <a:t>that are to take place after this</a:t>
            </a:r>
            <a:r>
              <a:rPr lang="en-US"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0"/>
              </a:spcAft>
              <a:buNone/>
            </a:pPr>
            <a:endParaRPr lang="en-US" sz="3200" b="1"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3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Rev. 1	Rev. 2-3	Rev. 4-5	Rev. 6-20	Rev. 21-22</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2400" dirty="0">
                <a:solidFill>
                  <a:srgbClr val="92D050"/>
                </a:solidFill>
                <a:effectLst/>
                <a:latin typeface="Calibri" panose="020F0502020204030204" pitchFamily="34" charset="0"/>
                <a:ea typeface="Calibri" panose="020F0502020204030204" pitchFamily="34" charset="0"/>
                <a:cs typeface="Times New Roman" panose="02020603050405020304" pitchFamily="18" charset="0"/>
              </a:rPr>
              <a:t>Past</a:t>
            </a: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t>Present</a:t>
            </a: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a:solidFill>
                  <a:srgbClr val="FF7C80"/>
                </a:solidFill>
                <a:effectLst/>
                <a:latin typeface="Calibri" panose="020F0502020204030204" pitchFamily="34" charset="0"/>
                <a:ea typeface="Calibri" panose="020F0502020204030204" pitchFamily="34" charset="0"/>
                <a:cs typeface="Times New Roman" panose="02020603050405020304" pitchFamily="18" charset="0"/>
              </a:rPr>
              <a:t>Future</a:t>
            </a: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800"/>
              </a:spcAft>
              <a:buNone/>
            </a:pPr>
            <a:r>
              <a:rPr lang="en-US" sz="2400" dirty="0">
                <a:solidFill>
                  <a:schemeClr val="bg1"/>
                </a:solidFill>
                <a:effectLst/>
                <a:highlight>
                  <a:srgbClr val="800080"/>
                </a:highlight>
                <a:latin typeface="Calibri" panose="020F0502020204030204" pitchFamily="34" charset="0"/>
                <a:ea typeface="Calibri" panose="020F0502020204030204" pitchFamily="34" charset="0"/>
                <a:cs typeface="Times New Roman" panose="02020603050405020304" pitchFamily="18" charset="0"/>
              </a:rPr>
              <a:t>heaven</a:t>
            </a: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a:solidFill>
                  <a:schemeClr val="bg1"/>
                </a:solidFill>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earth</a:t>
            </a: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a:solidFill>
                  <a:schemeClr val="bg1"/>
                </a:solidFill>
                <a:effectLst/>
                <a:highlight>
                  <a:srgbClr val="800080"/>
                </a:highlight>
                <a:latin typeface="Calibri" panose="020F0502020204030204" pitchFamily="34" charset="0"/>
                <a:ea typeface="Calibri" panose="020F0502020204030204" pitchFamily="34" charset="0"/>
                <a:cs typeface="Times New Roman" panose="02020603050405020304" pitchFamily="18" charset="0"/>
              </a:rPr>
              <a:t>heaven</a:t>
            </a: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a:solidFill>
                  <a:schemeClr val="bg1"/>
                </a:solidFill>
                <a:effectLst/>
                <a:highlight>
                  <a:srgbClr val="800000"/>
                </a:highlight>
                <a:latin typeface="Calibri" panose="020F0502020204030204" pitchFamily="34" charset="0"/>
                <a:ea typeface="Calibri" panose="020F0502020204030204" pitchFamily="34" charset="0"/>
                <a:cs typeface="Times New Roman" panose="02020603050405020304" pitchFamily="18" charset="0"/>
              </a:rPr>
              <a:t>earth</a:t>
            </a: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a:solidFill>
                  <a:schemeClr val="bg1"/>
                </a:solidFill>
                <a:effectLst/>
                <a:highlight>
                  <a:srgbClr val="800080"/>
                </a:highlight>
                <a:latin typeface="Calibri" panose="020F0502020204030204" pitchFamily="34" charset="0"/>
                <a:ea typeface="Calibri" panose="020F0502020204030204" pitchFamily="34" charset="0"/>
                <a:cs typeface="Times New Roman" panose="02020603050405020304" pitchFamily="18" charset="0"/>
              </a:rPr>
              <a:t>heaven</a:t>
            </a:r>
          </a:p>
          <a:p>
            <a:pPr marL="0" marR="0" indent="0">
              <a:lnSpc>
                <a:spcPct val="107000"/>
              </a:lnSpc>
              <a:spcBef>
                <a:spcPts val="0"/>
              </a:spcBef>
              <a:spcAft>
                <a:spcPts val="800"/>
              </a:spcAft>
              <a:buNone/>
            </a:pPr>
            <a:endParaRPr lang="en-US" sz="24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400" dirty="0">
                <a:solidFill>
                  <a:schemeClr val="bg1"/>
                </a:solidFill>
                <a:latin typeface="Calibri" panose="020F0502020204030204" pitchFamily="34" charset="0"/>
                <a:ea typeface="Calibri" panose="020F0502020204030204" pitchFamily="34" charset="0"/>
                <a:cs typeface="Times New Roman" panose="02020603050405020304" pitchFamily="18" charset="0"/>
              </a:rPr>
              <a:t>1:1-8 – Epistolary Prologue</a:t>
            </a:r>
          </a:p>
          <a:p>
            <a:pPr marL="0" marR="0" indent="0">
              <a:lnSpc>
                <a:spcPct val="107000"/>
              </a:lnSpc>
              <a:spcBef>
                <a:spcPts val="0"/>
              </a:spcBef>
              <a:spcAft>
                <a:spcPts val="800"/>
              </a:spcAft>
              <a:buNone/>
            </a:pPr>
            <a:r>
              <a:rPr lang="en-US" sz="2400" dirty="0">
                <a:solidFill>
                  <a:schemeClr val="bg1"/>
                </a:solidFill>
                <a:latin typeface="Calibri" panose="020F0502020204030204" pitchFamily="34" charset="0"/>
                <a:ea typeface="Calibri" panose="020F0502020204030204" pitchFamily="34" charset="0"/>
                <a:cs typeface="Times New Roman" panose="02020603050405020304" pitchFamily="18" charset="0"/>
              </a:rPr>
              <a:t>1:9-22:5 – Vision Reports</a:t>
            </a:r>
          </a:p>
          <a:p>
            <a:pPr marL="0" marR="0" indent="0">
              <a:lnSpc>
                <a:spcPct val="107000"/>
              </a:lnSpc>
              <a:spcBef>
                <a:spcPts val="0"/>
              </a:spcBef>
              <a:spcAft>
                <a:spcPts val="800"/>
              </a:spcAft>
              <a:buNone/>
            </a:pPr>
            <a:r>
              <a:rPr lang="en-US" sz="2400" dirty="0">
                <a:solidFill>
                  <a:schemeClr val="bg1"/>
                </a:solidFill>
                <a:latin typeface="Calibri" panose="020F0502020204030204" pitchFamily="34" charset="0"/>
                <a:ea typeface="Calibri" panose="020F0502020204030204" pitchFamily="34" charset="0"/>
                <a:cs typeface="Times New Roman" panose="02020603050405020304" pitchFamily="18" charset="0"/>
              </a:rPr>
              <a:t>	1:9-3:22 – Inaugural Vision</a:t>
            </a:r>
          </a:p>
          <a:p>
            <a:pPr marL="0" marR="0" indent="0">
              <a:lnSpc>
                <a:spcPct val="107000"/>
              </a:lnSpc>
              <a:spcBef>
                <a:spcPts val="0"/>
              </a:spcBef>
              <a:spcAft>
                <a:spcPts val="800"/>
              </a:spcAft>
              <a:buNone/>
            </a:pPr>
            <a:r>
              <a:rPr lang="en-US" sz="2400" dirty="0">
                <a:solidFill>
                  <a:schemeClr val="bg1"/>
                </a:solidFill>
                <a:latin typeface="Calibri" panose="020F0502020204030204" pitchFamily="34" charset="0"/>
                <a:ea typeface="Calibri" panose="020F0502020204030204" pitchFamily="34" charset="0"/>
                <a:cs typeface="Times New Roman" panose="02020603050405020304" pitchFamily="18" charset="0"/>
              </a:rPr>
              <a:t>	4:1-22:5 – Apocalyptic Visions</a:t>
            </a:r>
          </a:p>
          <a:p>
            <a:pPr marL="0" marR="0" indent="0">
              <a:lnSpc>
                <a:spcPct val="107000"/>
              </a:lnSpc>
              <a:spcBef>
                <a:spcPts val="0"/>
              </a:spcBef>
              <a:spcAft>
                <a:spcPts val="800"/>
              </a:spcAft>
              <a:buNone/>
            </a:pPr>
            <a:r>
              <a:rPr lang="en-US" sz="2400" dirty="0">
                <a:solidFill>
                  <a:schemeClr val="bg1"/>
                </a:solidFill>
                <a:latin typeface="Calibri" panose="020F0502020204030204" pitchFamily="34" charset="0"/>
                <a:ea typeface="Calibri" panose="020F0502020204030204" pitchFamily="34" charset="0"/>
                <a:cs typeface="Times New Roman" panose="02020603050405020304" pitchFamily="18" charset="0"/>
              </a:rPr>
              <a:t>22:6-21 – Epistolary Epilogue</a:t>
            </a:r>
            <a:endPar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5" name="Straight Arrow Connector 4">
            <a:extLst>
              <a:ext uri="{FF2B5EF4-FFF2-40B4-BE49-F238E27FC236}">
                <a16:creationId xmlns:a16="http://schemas.microsoft.com/office/drawing/2014/main" id="{7EB600C7-B390-4F20-AE14-F8B67897055E}"/>
              </a:ext>
            </a:extLst>
          </p:cNvPr>
          <p:cNvCxnSpPr>
            <a:cxnSpLocks/>
          </p:cNvCxnSpPr>
          <p:nvPr/>
        </p:nvCxnSpPr>
        <p:spPr>
          <a:xfrm>
            <a:off x="5486400" y="3272590"/>
            <a:ext cx="4576583" cy="0"/>
          </a:xfrm>
          <a:prstGeom prst="straightConnector1">
            <a:avLst/>
          </a:prstGeom>
          <a:ln w="38100">
            <a:solidFill>
              <a:srgbClr val="FF7C80"/>
            </a:solidFill>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5401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DC050-704C-48FC-8973-5D369F4FFB55}"/>
              </a:ext>
            </a:extLst>
          </p:cNvPr>
          <p:cNvSpPr>
            <a:spLocks noGrp="1"/>
          </p:cNvSpPr>
          <p:nvPr>
            <p:ph type="title"/>
          </p:nvPr>
        </p:nvSpPr>
        <p:spPr/>
        <p:txBody>
          <a:bodyPr/>
          <a:lstStyle/>
          <a:p>
            <a:r>
              <a:rPr lang="en-US" dirty="0">
                <a:solidFill>
                  <a:schemeClr val="bg1"/>
                </a:solidFill>
              </a:rPr>
              <a:t>Interpreting Revelation</a:t>
            </a:r>
          </a:p>
        </p:txBody>
      </p:sp>
      <p:sp>
        <p:nvSpPr>
          <p:cNvPr id="3" name="Content Placeholder 2">
            <a:extLst>
              <a:ext uri="{FF2B5EF4-FFF2-40B4-BE49-F238E27FC236}">
                <a16:creationId xmlns:a16="http://schemas.microsoft.com/office/drawing/2014/main" id="{2608FE7D-7802-4B72-AF3E-7C591FCD5E26}"/>
              </a:ext>
            </a:extLst>
          </p:cNvPr>
          <p:cNvSpPr>
            <a:spLocks noGrp="1"/>
          </p:cNvSpPr>
          <p:nvPr>
            <p:ph idx="1"/>
          </p:nvPr>
        </p:nvSpPr>
        <p:spPr/>
        <p:txBody>
          <a:bodyPr/>
          <a:lstStyle/>
          <a:p>
            <a:r>
              <a:rPr lang="en-US" dirty="0">
                <a:solidFill>
                  <a:schemeClr val="bg1"/>
                </a:solidFill>
              </a:rPr>
              <a:t>Revelation is a </a:t>
            </a:r>
            <a:r>
              <a:rPr lang="en-US" b="1" u="sng" dirty="0">
                <a:solidFill>
                  <a:schemeClr val="accent2"/>
                </a:solidFill>
              </a:rPr>
              <a:t>letter</a:t>
            </a:r>
            <a:r>
              <a:rPr lang="en-US" dirty="0">
                <a:solidFill>
                  <a:schemeClr val="bg1"/>
                </a:solidFill>
              </a:rPr>
              <a:t> to seven churches in the Roman province of Asia Minor.</a:t>
            </a:r>
          </a:p>
          <a:p>
            <a:r>
              <a:rPr lang="en-US" dirty="0">
                <a:solidFill>
                  <a:schemeClr val="bg1"/>
                </a:solidFill>
              </a:rPr>
              <a:t>Revelation is an </a:t>
            </a:r>
            <a:r>
              <a:rPr lang="en-US" b="1" u="sng" dirty="0">
                <a:solidFill>
                  <a:schemeClr val="accent2"/>
                </a:solidFill>
              </a:rPr>
              <a:t>apocalypse</a:t>
            </a:r>
            <a:r>
              <a:rPr lang="en-US" dirty="0">
                <a:solidFill>
                  <a:schemeClr val="bg1"/>
                </a:solidFill>
              </a:rPr>
              <a:t>—a prophetic vision of the end.</a:t>
            </a:r>
          </a:p>
          <a:p>
            <a:r>
              <a:rPr lang="en-US" dirty="0">
                <a:solidFill>
                  <a:schemeClr val="bg1"/>
                </a:solidFill>
              </a:rPr>
              <a:t>Revelation is concerned with </a:t>
            </a:r>
            <a:r>
              <a:rPr lang="en-US" dirty="0">
                <a:solidFill>
                  <a:schemeClr val="accent2"/>
                </a:solidFill>
              </a:rPr>
              <a:t>“the things that must soon take place”</a:t>
            </a:r>
            <a:r>
              <a:rPr lang="en-US" dirty="0">
                <a:solidFill>
                  <a:schemeClr val="bg1"/>
                </a:solidFill>
              </a:rPr>
              <a:t> (v. 1).</a:t>
            </a:r>
          </a:p>
        </p:txBody>
      </p:sp>
    </p:spTree>
    <p:extLst>
      <p:ext uri="{BB962C8B-B14F-4D97-AF65-F5344CB8AC3E}">
        <p14:creationId xmlns:p14="http://schemas.microsoft.com/office/powerpoint/2010/main" val="3492283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DC050-704C-48FC-8973-5D369F4FFB55}"/>
              </a:ext>
            </a:extLst>
          </p:cNvPr>
          <p:cNvSpPr>
            <a:spLocks noGrp="1"/>
          </p:cNvSpPr>
          <p:nvPr>
            <p:ph type="title"/>
          </p:nvPr>
        </p:nvSpPr>
        <p:spPr/>
        <p:txBody>
          <a:bodyPr/>
          <a:lstStyle/>
          <a:p>
            <a:r>
              <a:rPr lang="en-US" dirty="0">
                <a:solidFill>
                  <a:schemeClr val="bg1"/>
                </a:solidFill>
              </a:rPr>
              <a:t>Interpreting Revelation</a:t>
            </a:r>
          </a:p>
        </p:txBody>
      </p:sp>
      <p:sp>
        <p:nvSpPr>
          <p:cNvPr id="3" name="Content Placeholder 2">
            <a:extLst>
              <a:ext uri="{FF2B5EF4-FFF2-40B4-BE49-F238E27FC236}">
                <a16:creationId xmlns:a16="http://schemas.microsoft.com/office/drawing/2014/main" id="{2608FE7D-7802-4B72-AF3E-7C591FCD5E26}"/>
              </a:ext>
            </a:extLst>
          </p:cNvPr>
          <p:cNvSpPr>
            <a:spLocks noGrp="1"/>
          </p:cNvSpPr>
          <p:nvPr>
            <p:ph idx="1"/>
          </p:nvPr>
        </p:nvSpPr>
        <p:spPr>
          <a:xfrm>
            <a:off x="838200" y="1825625"/>
            <a:ext cx="10515600" cy="4844890"/>
          </a:xfrm>
        </p:spPr>
        <p:txBody>
          <a:bodyPr>
            <a:normAutofit/>
          </a:bodyPr>
          <a:lstStyle/>
          <a:p>
            <a:r>
              <a:rPr lang="en-US" dirty="0">
                <a:solidFill>
                  <a:schemeClr val="bg1"/>
                </a:solidFill>
              </a:rPr>
              <a:t>Revelation is concerned with </a:t>
            </a:r>
            <a:r>
              <a:rPr lang="en-US" dirty="0">
                <a:solidFill>
                  <a:schemeClr val="accent2"/>
                </a:solidFill>
              </a:rPr>
              <a:t>“the things that must soon take place”</a:t>
            </a:r>
            <a:r>
              <a:rPr lang="en-US" dirty="0">
                <a:solidFill>
                  <a:schemeClr val="bg1"/>
                </a:solidFill>
              </a:rPr>
              <a:t> (v. 1).</a:t>
            </a:r>
          </a:p>
          <a:p>
            <a:pPr marL="0" indent="0">
              <a:lnSpc>
                <a:spcPct val="100000"/>
              </a:lnSpc>
              <a:spcBef>
                <a:spcPts val="0"/>
              </a:spcBef>
              <a:buNone/>
            </a:pPr>
            <a:r>
              <a:rPr lang="en-US" sz="1800" dirty="0">
                <a:solidFill>
                  <a:schemeClr val="accent2">
                    <a:lumMod val="40000"/>
                    <a:lumOff val="60000"/>
                  </a:schemeClr>
                </a:solidFill>
                <a:effectLst/>
                <a:latin typeface="Calibri" panose="020F0502020204030204" pitchFamily="34" charset="0"/>
                <a:ea typeface="Calibri" panose="020F0502020204030204" pitchFamily="34" charset="0"/>
                <a:cs typeface="Calibri" panose="020F0502020204030204" pitchFamily="34" charset="0"/>
              </a:rPr>
              <a:t>1:1-8 – Epistolary Prologue</a:t>
            </a:r>
            <a:endParaRPr lang="en-US" sz="1800" dirty="0">
              <a:solidFill>
                <a:schemeClr val="accent2">
                  <a:lumMod val="40000"/>
                  <a:lumOff val="60000"/>
                </a:schemeClr>
              </a:solidFill>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US"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Rev. 1:1 ESV</a:t>
            </a:r>
            <a:r>
              <a:rPr lang="en-US" sz="18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The revelation of Jesus Christ, which God gave him to show to his servants the things 	that </a:t>
            </a:r>
            <a:r>
              <a:rPr lang="en-US" sz="18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must soon take place</a:t>
            </a:r>
            <a:r>
              <a:rPr lang="en-US" sz="18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t>
            </a:r>
            <a:endParaRPr lang="en-US" sz="18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US" sz="1800" dirty="0">
                <a:solidFill>
                  <a:schemeClr val="accent2">
                    <a:lumMod val="40000"/>
                    <a:lumOff val="60000"/>
                  </a:schemeClr>
                </a:solidFill>
                <a:effectLst/>
                <a:latin typeface="Calibri" panose="020F0502020204030204" pitchFamily="34" charset="0"/>
                <a:ea typeface="Calibri" panose="020F0502020204030204" pitchFamily="34" charset="0"/>
                <a:cs typeface="Calibri" panose="020F0502020204030204" pitchFamily="34" charset="0"/>
              </a:rPr>
              <a:t>1:9-22:5 – Vision Reports</a:t>
            </a:r>
            <a:endParaRPr lang="en-US" sz="1800" dirty="0">
              <a:solidFill>
                <a:schemeClr val="accent2">
                  <a:lumMod val="40000"/>
                  <a:lumOff val="60000"/>
                </a:schemeClr>
              </a:solidFill>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dirty="0">
                <a:solidFill>
                  <a:schemeClr val="accent2">
                    <a:lumMod val="40000"/>
                    <a:lumOff val="60000"/>
                  </a:schemeClr>
                </a:solidFill>
                <a:effectLst/>
                <a:latin typeface="Calibri" panose="020F0502020204030204" pitchFamily="34" charset="0"/>
                <a:ea typeface="Calibri" panose="020F0502020204030204" pitchFamily="34" charset="0"/>
                <a:cs typeface="Calibri" panose="020F0502020204030204" pitchFamily="34" charset="0"/>
              </a:rPr>
              <a:t>1:9-3:22 – Inaugural Vision</a:t>
            </a:r>
            <a:endParaRPr lang="en-US" sz="1800" dirty="0">
              <a:solidFill>
                <a:schemeClr val="accent2">
                  <a:lumMod val="40000"/>
                  <a:lumOff val="60000"/>
                </a:schemeClr>
              </a:solidFill>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US"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Rev. 1:19 ESV</a:t>
            </a:r>
            <a:r>
              <a:rPr lang="en-US" sz="18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n-US" sz="1800" baseline="300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19</a:t>
            </a:r>
            <a:r>
              <a:rPr lang="en-US" sz="18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Write therefore the things that you have seen, those that are and those that are to 	take place after this.</a:t>
            </a:r>
            <a:endParaRPr lang="en-US" sz="18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dirty="0">
                <a:solidFill>
                  <a:schemeClr val="accent2">
                    <a:lumMod val="40000"/>
                    <a:lumOff val="60000"/>
                  </a:schemeClr>
                </a:solidFill>
                <a:effectLst/>
                <a:latin typeface="Calibri" panose="020F0502020204030204" pitchFamily="34" charset="0"/>
                <a:ea typeface="Calibri" panose="020F0502020204030204" pitchFamily="34" charset="0"/>
                <a:cs typeface="Calibri" panose="020F0502020204030204" pitchFamily="34" charset="0"/>
              </a:rPr>
              <a:t>4:1-22:5 – Apocalyptic Visions</a:t>
            </a:r>
            <a:endParaRPr lang="en-US" sz="1800" dirty="0">
              <a:solidFill>
                <a:schemeClr val="accent2">
                  <a:lumMod val="40000"/>
                  <a:lumOff val="60000"/>
                </a:schemeClr>
              </a:solidFill>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US"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Rev. 4:1 ESV</a:t>
            </a:r>
            <a:r>
              <a:rPr lang="en-US" sz="18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After this I looked, and behold, a door standing open in heaven! And the first voice, 	which I had heard speaking to me like a trumpet, said, "Come up 	here, and I will show you what 	must take place after this.“</a:t>
            </a:r>
            <a:endParaRPr lang="en-US" sz="18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US" sz="1800" dirty="0">
                <a:solidFill>
                  <a:schemeClr val="accent2">
                    <a:lumMod val="40000"/>
                    <a:lumOff val="60000"/>
                  </a:schemeClr>
                </a:solidFill>
                <a:effectLst/>
                <a:latin typeface="Calibri" panose="020F0502020204030204" pitchFamily="34" charset="0"/>
                <a:ea typeface="Calibri" panose="020F0502020204030204" pitchFamily="34" charset="0"/>
                <a:cs typeface="Calibri" panose="020F0502020204030204" pitchFamily="34" charset="0"/>
              </a:rPr>
              <a:t>22:6-21 – Epistolary Epilogue</a:t>
            </a:r>
            <a:endParaRPr lang="en-US" sz="1800" dirty="0">
              <a:solidFill>
                <a:schemeClr val="accent2">
                  <a:lumMod val="40000"/>
                  <a:lumOff val="60000"/>
                </a:schemeClr>
              </a:solidFill>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US"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Rev. 22:6 ESV</a:t>
            </a:r>
            <a:r>
              <a:rPr lang="en-US" sz="18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n-US" sz="1800" baseline="300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6</a:t>
            </a:r>
            <a:r>
              <a:rPr lang="en-US" sz="18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And he said to me, "These words are trustworthy and true. And the Lord, the God of 	the spirits of the prophets, has sent his angel to show his 	servants what must soon take place."</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solidFill>
                <a:schemeClr val="bg1"/>
              </a:solidFill>
            </a:endParaRPr>
          </a:p>
        </p:txBody>
      </p:sp>
    </p:spTree>
    <p:extLst>
      <p:ext uri="{BB962C8B-B14F-4D97-AF65-F5344CB8AC3E}">
        <p14:creationId xmlns:p14="http://schemas.microsoft.com/office/powerpoint/2010/main" val="4340448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DC050-704C-48FC-8973-5D369F4FFB55}"/>
              </a:ext>
            </a:extLst>
          </p:cNvPr>
          <p:cNvSpPr>
            <a:spLocks noGrp="1"/>
          </p:cNvSpPr>
          <p:nvPr>
            <p:ph type="title"/>
          </p:nvPr>
        </p:nvSpPr>
        <p:spPr/>
        <p:txBody>
          <a:bodyPr/>
          <a:lstStyle/>
          <a:p>
            <a:r>
              <a:rPr lang="en-US" dirty="0">
                <a:solidFill>
                  <a:schemeClr val="bg1"/>
                </a:solidFill>
              </a:rPr>
              <a:t>Interpreting Revelation</a:t>
            </a:r>
          </a:p>
        </p:txBody>
      </p:sp>
      <p:sp>
        <p:nvSpPr>
          <p:cNvPr id="3" name="Content Placeholder 2">
            <a:extLst>
              <a:ext uri="{FF2B5EF4-FFF2-40B4-BE49-F238E27FC236}">
                <a16:creationId xmlns:a16="http://schemas.microsoft.com/office/drawing/2014/main" id="{2608FE7D-7802-4B72-AF3E-7C591FCD5E26}"/>
              </a:ext>
            </a:extLst>
          </p:cNvPr>
          <p:cNvSpPr>
            <a:spLocks noGrp="1"/>
          </p:cNvSpPr>
          <p:nvPr>
            <p:ph idx="1"/>
          </p:nvPr>
        </p:nvSpPr>
        <p:spPr>
          <a:xfrm>
            <a:off x="838200" y="1825625"/>
            <a:ext cx="10515600" cy="4844890"/>
          </a:xfrm>
        </p:spPr>
        <p:txBody>
          <a:bodyPr>
            <a:normAutofit/>
          </a:bodyPr>
          <a:lstStyle/>
          <a:p>
            <a:r>
              <a:rPr lang="en-US" dirty="0">
                <a:solidFill>
                  <a:schemeClr val="bg1"/>
                </a:solidFill>
              </a:rPr>
              <a:t>Revelation is concerned with </a:t>
            </a:r>
            <a:r>
              <a:rPr lang="en-US" dirty="0">
                <a:solidFill>
                  <a:schemeClr val="accent2"/>
                </a:solidFill>
              </a:rPr>
              <a:t>“the things that must soon take place”</a:t>
            </a:r>
            <a:r>
              <a:rPr lang="en-US" dirty="0">
                <a:solidFill>
                  <a:schemeClr val="bg1"/>
                </a:solidFill>
              </a:rPr>
              <a:t> (v. 1).</a:t>
            </a:r>
          </a:p>
          <a:p>
            <a:pPr lvl="1"/>
            <a:r>
              <a:rPr lang="en-US" dirty="0">
                <a:solidFill>
                  <a:schemeClr val="bg1"/>
                </a:solidFill>
              </a:rPr>
              <a:t>Revelation is fundamentally about the end times information introduced in Daniel 2, and developed in Daniel 7-12.</a:t>
            </a:r>
          </a:p>
          <a:p>
            <a:pPr lvl="1"/>
            <a:r>
              <a:rPr lang="en-US" dirty="0">
                <a:solidFill>
                  <a:schemeClr val="bg1"/>
                </a:solidFill>
              </a:rPr>
              <a:t>John takes the lens of the end times and uses that to view the situation of the churches in Asia minor and what they are going to experience.</a:t>
            </a:r>
          </a:p>
        </p:txBody>
      </p:sp>
    </p:spTree>
    <p:extLst>
      <p:ext uri="{BB962C8B-B14F-4D97-AF65-F5344CB8AC3E}">
        <p14:creationId xmlns:p14="http://schemas.microsoft.com/office/powerpoint/2010/main" val="8768614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569</TotalTime>
  <Words>790</Words>
  <Application>Microsoft Macintosh PowerPoint</Application>
  <PresentationFormat>Widescreen</PresentationFormat>
  <Paragraphs>121</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EB Garamond</vt:lpstr>
      <vt:lpstr>Titillium Web</vt:lpstr>
      <vt:lpstr>Office Theme</vt:lpstr>
      <vt:lpstr>The Second Coming</vt:lpstr>
      <vt:lpstr>PowerPoint Presentation</vt:lpstr>
      <vt:lpstr>PowerPoint Presentation</vt:lpstr>
      <vt:lpstr>PowerPoint Presentation</vt:lpstr>
      <vt:lpstr>PowerPoint Presentation</vt:lpstr>
      <vt:lpstr>Structure of Revelation</vt:lpstr>
      <vt:lpstr>Interpreting Revelation</vt:lpstr>
      <vt:lpstr>Interpreting Revelation</vt:lpstr>
      <vt:lpstr>Interpreting Revelation</vt:lpstr>
      <vt:lpstr>                              TIME LINE</vt:lpstr>
      <vt:lpstr>                                RAPTURE</vt:lpstr>
      <vt:lpstr>               Antichrist and the unholy trinity</vt:lpstr>
      <vt:lpstr>                             Tribulation</vt:lpstr>
      <vt:lpstr>                      Millennial Kingdom </vt:lpstr>
      <vt:lpstr>        Great  white thrown judgment and           Judgment seat of Christ</vt:lpstr>
      <vt:lpstr>                      The new Jerusalem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Second Coming</dc:title>
  <dc:creator>Nathanael King</dc:creator>
  <cp:lastModifiedBy>Bekah Soto</cp:lastModifiedBy>
  <cp:revision>9</cp:revision>
  <dcterms:created xsi:type="dcterms:W3CDTF">2021-12-05T09:42:31Z</dcterms:created>
  <dcterms:modified xsi:type="dcterms:W3CDTF">2021-12-19T01:33:14Z</dcterms:modified>
</cp:coreProperties>
</file>